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18" r:id="rId3"/>
    <p:sldId id="319" r:id="rId4"/>
    <p:sldId id="320" r:id="rId5"/>
    <p:sldId id="323" r:id="rId6"/>
    <p:sldId id="324" r:id="rId7"/>
    <p:sldId id="325" r:id="rId8"/>
    <p:sldId id="327" r:id="rId9"/>
    <p:sldId id="328" r:id="rId10"/>
    <p:sldId id="329" r:id="rId11"/>
    <p:sldId id="350" r:id="rId12"/>
    <p:sldId id="333" r:id="rId13"/>
    <p:sldId id="334" r:id="rId14"/>
    <p:sldId id="335" r:id="rId15"/>
    <p:sldId id="336" r:id="rId16"/>
    <p:sldId id="338" r:id="rId17"/>
    <p:sldId id="339" r:id="rId18"/>
    <p:sldId id="340" r:id="rId19"/>
    <p:sldId id="341" r:id="rId20"/>
    <p:sldId id="342" r:id="rId21"/>
    <p:sldId id="343" r:id="rId22"/>
    <p:sldId id="351" r:id="rId23"/>
    <p:sldId id="344" r:id="rId24"/>
    <p:sldId id="345" r:id="rId25"/>
    <p:sldId id="352" r:id="rId26"/>
    <p:sldId id="348" r:id="rId27"/>
    <p:sldId id="349" r:id="rId28"/>
    <p:sldId id="309" r:id="rId29"/>
    <p:sldId id="314" r:id="rId30"/>
    <p:sldId id="307" r:id="rId31"/>
    <p:sldId id="305" r:id="rId32"/>
    <p:sldId id="306" r:id="rId33"/>
    <p:sldId id="31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20E"/>
    <a:srgbClr val="EEE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444" autoAdjust="0"/>
  </p:normalViewPr>
  <p:slideViewPr>
    <p:cSldViewPr>
      <p:cViewPr>
        <p:scale>
          <a:sx n="66" d="100"/>
          <a:sy n="66" d="100"/>
        </p:scale>
        <p:origin x="-16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 Days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# Days of insufficient sleep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0.29599999999999999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1-6 Days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8141025641025605E-2"/>
                  <c:y val="5.7692307692307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# Days of insufficient sleep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0.32600000000000101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7-13 Days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2051282051281998E-3"/>
                  <c:y val="-3.5256410256410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# Days of insufficient sleep</c:v>
                </c:pt>
              </c:strCache>
            </c:strRef>
          </c:cat>
          <c:val>
            <c:numRef>
              <c:f>Sheet1!$D$2</c:f>
              <c:numCache>
                <c:formatCode>0.0%</c:formatCode>
                <c:ptCount val="1"/>
                <c:pt idx="0">
                  <c:v>0.129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14-20 Days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28205128205104E-3"/>
                  <c:y val="-5.1282051282051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# Days of insufficient sleep</c:v>
                </c:pt>
              </c:strCache>
            </c:strRef>
          </c:cat>
          <c:val>
            <c:numRef>
              <c:f>Sheet1!$E$2</c:f>
              <c:numCache>
                <c:formatCode>0.0%</c:formatCode>
                <c:ptCount val="1"/>
                <c:pt idx="0">
                  <c:v>0.122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21-29 Days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2051282051281998E-3"/>
                  <c:y val="-6.7307692307692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# Days of insufficient sleep</c:v>
                </c:pt>
              </c:strCache>
            </c:strRef>
          </c:cat>
          <c:val>
            <c:numRef>
              <c:f>Sheet1!$F$2</c:f>
              <c:numCache>
                <c:formatCode>0.0%</c:formatCode>
                <c:ptCount val="1"/>
                <c:pt idx="0">
                  <c:v>2.5999999999999999E-2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30 Days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# Days of insufficient sleep</c:v>
                </c:pt>
              </c:strCache>
            </c:strRef>
          </c:cat>
          <c:val>
            <c:numRef>
              <c:f>Sheet1!$G$2</c:f>
              <c:numCache>
                <c:formatCode>0.0%</c:formatCode>
                <c:ptCount val="1"/>
                <c:pt idx="0">
                  <c:v>0.10100000000000001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544320"/>
        <c:axId val="63566592"/>
      </c:barChart>
      <c:catAx>
        <c:axId val="63544320"/>
        <c:scaling>
          <c:orientation val="minMax"/>
        </c:scaling>
        <c:delete val="0"/>
        <c:axPos val="b"/>
        <c:majorTickMark val="out"/>
        <c:minorTickMark val="none"/>
        <c:tickLblPos val="nextTo"/>
        <c:crossAx val="63566592"/>
        <c:crosses val="autoZero"/>
        <c:auto val="1"/>
        <c:lblAlgn val="ctr"/>
        <c:lblOffset val="100"/>
        <c:noMultiLvlLbl val="0"/>
      </c:catAx>
      <c:valAx>
        <c:axId val="6356659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35443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666D9-0629-4FDC-8C6C-708DA190D852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09FD0-61AF-4963-BE96-0BCD62111C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1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81F9-E6FA-44FF-A650-237EB73BD7BA}" type="slidenum">
              <a:rPr lang="en-US"/>
              <a:pPr/>
              <a:t>10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4A26C-B6A1-410A-A725-D27DC4E05D18}" type="slidenum">
              <a:rPr lang="en-US"/>
              <a:pPr/>
              <a:t>11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cycle through sleep stages 4-6 times per night. Sleep</a:t>
            </a:r>
            <a:r>
              <a:rPr lang="en-US" baseline="0" dirty="0" smtClean="0"/>
              <a:t> cycles during the first part of the night are dominated by slow-wave sleep and sleep cycles during the latter part of the night are strongly weighted towards Rapid-Eye Movement sleep. 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DAAC9-7701-4533-9306-DA627032F49C}" type="slidenum">
              <a:rPr lang="en-US"/>
              <a:pPr/>
              <a:t>13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D4AD3-0F76-4EB6-9F09-7B8EA784AEF1}" type="slidenum">
              <a:rPr lang="en-US"/>
              <a:pPr/>
              <a:t>14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6681C-8393-4043-8B8D-03EC0C4FA8A1}" type="slidenum">
              <a:rPr lang="en-US"/>
              <a:pPr/>
              <a:t>15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14037-3F76-4148-8590-2982A3F048B1}" type="slidenum">
              <a:rPr lang="en-US"/>
              <a:pPr/>
              <a:t>16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E16E0B-9A9F-4068-A676-DC600EA1D305}" type="slidenum">
              <a:rPr lang="en-US"/>
              <a:pPr/>
              <a:t>17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26A198-3EAF-4529-B197-EEDD7C21C97A}" type="slidenum">
              <a:rPr lang="en-US"/>
              <a:pPr/>
              <a:t>18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7DA1C-580F-4389-946D-52F1425190A5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9ADF2A-5087-4EF7-BCD2-BDEB710D9236}" type="slidenum">
              <a:rPr lang="en-US"/>
              <a:pPr/>
              <a:t>20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5929F-6896-4207-98E0-CE703A8AB17D}" type="slidenum">
              <a:rPr lang="en-US"/>
              <a:pPr/>
              <a:t>21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2503ED-DCD9-43A9-9118-C6A268BEE16B}" type="slidenum">
              <a:rPr lang="en-US"/>
              <a:pPr/>
              <a:t>24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exact influence</a:t>
            </a:r>
            <a:r>
              <a:rPr lang="en-US" baseline="0" dirty="0" smtClean="0"/>
              <a:t> of sleep on seizures is not known but some key observations have been made: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Night-time seizures can disrupt normal sleep.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For many people sleep-deprivation can increase seizure frequency.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Depression &amp; anxiety are more common in epilepsy and it is known that that they can lead to sleep disruption.</a:t>
            </a:r>
          </a:p>
          <a:p>
            <a:pPr marL="228600" indent="-22860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E4EDE-EBCF-42CF-BF3B-9CE72B282F8B}" type="slidenum">
              <a:rPr lang="en-US"/>
              <a:pPr/>
              <a:t>5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92B3B-ECB9-4C84-B170-975AD0A8BE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09FD0-61AF-4963-BE96-0BCD62111C3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312C3-5ED9-4C89-96F1-B86E52CCD6F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B3B02-9426-49DF-AD45-1B646FDEA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a Good Night’s Sleep with Epilepsy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2E20E"/>
                </a:solidFill>
              </a:rPr>
              <a:t>Eilis Boudreau M.D., Ph.D.</a:t>
            </a:r>
          </a:p>
          <a:p>
            <a:r>
              <a:rPr lang="en-US" dirty="0" smtClean="0">
                <a:solidFill>
                  <a:srgbClr val="F2E20E"/>
                </a:solidFill>
              </a:rPr>
              <a:t>Portland VA Medical Center</a:t>
            </a:r>
          </a:p>
          <a:p>
            <a:r>
              <a:rPr lang="en-US" dirty="0" smtClean="0">
                <a:solidFill>
                  <a:srgbClr val="F2E20E"/>
                </a:solidFill>
              </a:rPr>
              <a:t>Epilepsy Center of Excellence &amp; Sleep Medicine Program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Regulation of Sleep</a:t>
            </a:r>
          </a:p>
        </p:txBody>
      </p:sp>
      <p:pic>
        <p:nvPicPr>
          <p:cNvPr id="5" name="Content Placeholder 4" descr="SleepReg2_3_0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1447800"/>
            <a:ext cx="8686800" cy="3668109"/>
          </a:xfrm>
        </p:spPr>
      </p:pic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762000" y="5410200"/>
            <a:ext cx="6781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From “Update </a:t>
            </a:r>
            <a:r>
              <a:rPr lang="en-US" sz="1600" dirty="0"/>
              <a:t>on the Science, Diagnosis and Management of </a:t>
            </a:r>
            <a:r>
              <a:rPr lang="en-US" sz="1600" dirty="0" smtClean="0"/>
              <a:t>Insomnia”, </a:t>
            </a:r>
            <a:r>
              <a:rPr lang="en-US" sz="1600" dirty="0" err="1"/>
              <a:t>ed</a:t>
            </a:r>
            <a:r>
              <a:rPr lang="en-US" sz="1600" dirty="0"/>
              <a:t> Gary Richardson, 2006, pg. 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Nighttime Sleep </a:t>
            </a:r>
            <a:r>
              <a:rPr lang="en-US" dirty="0"/>
              <a:t>Cycles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Each cycle </a:t>
            </a:r>
            <a:r>
              <a:rPr lang="en-US" dirty="0"/>
              <a:t>last approximately 90-110 minutes </a:t>
            </a:r>
          </a:p>
          <a:p>
            <a:pPr>
              <a:lnSpc>
                <a:spcPct val="90000"/>
              </a:lnSpc>
            </a:pPr>
            <a:r>
              <a:rPr lang="en-US" dirty="0"/>
              <a:t>4-6 cycles per night</a:t>
            </a:r>
          </a:p>
          <a:p>
            <a:pPr>
              <a:lnSpc>
                <a:spcPct val="90000"/>
              </a:lnSpc>
            </a:pPr>
            <a:r>
              <a:rPr lang="en-US" dirty="0"/>
              <a:t>During first cycles </a:t>
            </a:r>
            <a:r>
              <a:rPr lang="en-US" dirty="0" smtClean="0"/>
              <a:t>Rapid Eye Movement (REM) </a:t>
            </a:r>
            <a:r>
              <a:rPr lang="en-US" dirty="0"/>
              <a:t>component only a few minutes</a:t>
            </a:r>
          </a:p>
          <a:p>
            <a:pPr>
              <a:lnSpc>
                <a:spcPct val="90000"/>
              </a:lnSpc>
            </a:pPr>
            <a:r>
              <a:rPr lang="en-US" dirty="0"/>
              <a:t>First 2 cycles have significant </a:t>
            </a:r>
            <a:r>
              <a:rPr lang="en-US" dirty="0" smtClean="0"/>
              <a:t>slow wave </a:t>
            </a:r>
            <a:r>
              <a:rPr lang="en-US" dirty="0"/>
              <a:t>sleep</a:t>
            </a:r>
          </a:p>
          <a:p>
            <a:pPr>
              <a:lnSpc>
                <a:spcPct val="90000"/>
              </a:lnSpc>
            </a:pPr>
            <a:r>
              <a:rPr lang="en-US" dirty="0"/>
              <a:t>Later cycles dominated by REM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7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Common sleep disorders</a:t>
            </a:r>
            <a:endParaRPr lang="en-US" sz="40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Most Common Sleep Disorders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Restless Leg Syndrome</a:t>
            </a:r>
          </a:p>
          <a:p>
            <a:r>
              <a:rPr lang="en-US"/>
              <a:t>Sleep-disordered breathing</a:t>
            </a:r>
          </a:p>
          <a:p>
            <a:r>
              <a:rPr lang="en-US"/>
              <a:t>Insomnia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Restless Leg Syndrome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Clinical diagnosis</a:t>
            </a:r>
          </a:p>
          <a:p>
            <a:pPr>
              <a:buFontTx/>
              <a:buNone/>
            </a:pPr>
            <a:r>
              <a:rPr lang="en-US"/>
              <a:t>	- Urge to move legs</a:t>
            </a:r>
          </a:p>
          <a:p>
            <a:pPr>
              <a:buFontTx/>
              <a:buNone/>
            </a:pPr>
            <a:r>
              <a:rPr lang="en-US"/>
              <a:t>	- Begins or worsens during rest</a:t>
            </a:r>
          </a:p>
          <a:p>
            <a:pPr>
              <a:buFontTx/>
              <a:buNone/>
            </a:pPr>
            <a:r>
              <a:rPr lang="en-US"/>
              <a:t>	- Relieved with movement</a:t>
            </a:r>
          </a:p>
          <a:p>
            <a:pPr>
              <a:buFontTx/>
              <a:buNone/>
            </a:pPr>
            <a:r>
              <a:rPr lang="en-US"/>
              <a:t>	- Worst or only occurs at night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RLS: Epidemiology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peaks of incidence</a:t>
            </a:r>
          </a:p>
          <a:p>
            <a:pPr>
              <a:buFontTx/>
              <a:buNone/>
            </a:pPr>
            <a:r>
              <a:rPr lang="en-US"/>
              <a:t>	- 2</a:t>
            </a:r>
            <a:r>
              <a:rPr lang="en-US" baseline="30000"/>
              <a:t>nd</a:t>
            </a:r>
            <a:r>
              <a:rPr lang="en-US"/>
              <a:t> decade</a:t>
            </a:r>
          </a:p>
          <a:p>
            <a:pPr>
              <a:buFontTx/>
              <a:buNone/>
            </a:pPr>
            <a:r>
              <a:rPr lang="en-US"/>
              <a:t>	- 4</a:t>
            </a:r>
            <a:r>
              <a:rPr lang="en-US" baseline="30000"/>
              <a:t>th</a:t>
            </a:r>
            <a:r>
              <a:rPr lang="en-US"/>
              <a:t> and 5</a:t>
            </a:r>
            <a:r>
              <a:rPr lang="en-US" baseline="30000"/>
              <a:t>th</a:t>
            </a:r>
            <a:r>
              <a:rPr lang="en-US"/>
              <a:t> decades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RLS Treatment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Dopamine agonists (ex. </a:t>
            </a:r>
            <a:r>
              <a:rPr lang="en-US" dirty="0" err="1" smtClean="0"/>
              <a:t>ropinirole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Other treatments include </a:t>
            </a:r>
            <a:r>
              <a:rPr lang="en-US" dirty="0" err="1"/>
              <a:t>gabapentin</a:t>
            </a:r>
            <a:r>
              <a:rPr lang="en-US" dirty="0"/>
              <a:t>, </a:t>
            </a:r>
            <a:r>
              <a:rPr lang="en-US" dirty="0" err="1"/>
              <a:t>clonazepam</a:t>
            </a:r>
            <a:r>
              <a:rPr lang="en-US" dirty="0"/>
              <a:t>, narcotic meds for very resistant cases</a:t>
            </a:r>
          </a:p>
          <a:p>
            <a:r>
              <a:rPr lang="en-US" dirty="0"/>
              <a:t>Non-pharmacological: decrease caffeine, nicotine, </a:t>
            </a:r>
            <a:r>
              <a:rPr lang="en-US" dirty="0" smtClean="0"/>
              <a:t>alcohol;  massage legs; </a:t>
            </a:r>
            <a:r>
              <a:rPr lang="en-US" dirty="0"/>
              <a:t>warm baths before bedtime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Disordered </a:t>
            </a:r>
            <a:r>
              <a:rPr lang="en-US" dirty="0" smtClean="0"/>
              <a:t>Breathing </a:t>
            </a: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Episodes of difficulty breathing or cessation of breathing for at least 10 seconds</a:t>
            </a:r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Sleep Disordered Breathing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Snoring (but many people snore and DON’T have apnea)</a:t>
            </a:r>
          </a:p>
          <a:p>
            <a:r>
              <a:rPr lang="en-US"/>
              <a:t>Witnessed apneas</a:t>
            </a:r>
          </a:p>
          <a:p>
            <a:r>
              <a:rPr lang="en-US"/>
              <a:t>Excessive daytime sleepiness</a:t>
            </a:r>
          </a:p>
          <a:p>
            <a:r>
              <a:rPr lang="en-US"/>
              <a:t>AM headaches</a:t>
            </a:r>
          </a:p>
          <a:p>
            <a:r>
              <a:rPr lang="en-US"/>
              <a:t>Dry mouth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that Increase Risk for Sleep-Disordered Breathing?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overweight</a:t>
            </a:r>
          </a:p>
          <a:p>
            <a:r>
              <a:rPr lang="en-US" dirty="0" smtClean="0"/>
              <a:t>Larger neck circumference</a:t>
            </a:r>
          </a:p>
          <a:p>
            <a:r>
              <a:rPr lang="en-US" dirty="0" smtClean="0"/>
              <a:t>Being a male</a:t>
            </a:r>
          </a:p>
          <a:p>
            <a:r>
              <a:rPr lang="en-US" dirty="0" smtClean="0"/>
              <a:t>Increased age</a:t>
            </a:r>
          </a:p>
          <a:p>
            <a:r>
              <a:rPr lang="en-US" dirty="0" smtClean="0"/>
              <a:t>Post-menopausal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10" name="Picture 9" descr="chujian-ou-peaceful-slee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1144" y="152400"/>
            <a:ext cx="5805055" cy="6385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Obstructive Sleep Apnea: Epidemiology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5% - 20% </a:t>
            </a:r>
            <a:r>
              <a:rPr lang="en-US" dirty="0" smtClean="0"/>
              <a:t>adults</a:t>
            </a:r>
          </a:p>
          <a:p>
            <a:r>
              <a:rPr lang="en-US" dirty="0" smtClean="0"/>
              <a:t>Males &gt; Females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Why treat Sleep-Disordered Breathing?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Short-term: patients feel better and function better</a:t>
            </a:r>
          </a:p>
          <a:p>
            <a:r>
              <a:rPr lang="en-US"/>
              <a:t>Long-term: prevent long-term complications of apnea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Sleep Apnea and Epilepsy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of sleep apnea may improve seizure control</a:t>
            </a:r>
          </a:p>
        </p:txBody>
      </p:sp>
    </p:spTree>
    <p:extLst>
      <p:ext uri="{BB962C8B-B14F-4D97-AF65-F5344CB8AC3E}">
        <p14:creationId xmlns:p14="http://schemas.microsoft.com/office/powerpoint/2010/main" val="352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Diagnosis and Treatment of </a:t>
            </a:r>
            <a:br>
              <a:rPr lang="en-US" dirty="0" smtClean="0"/>
            </a:br>
            <a:r>
              <a:rPr lang="en-US" dirty="0" smtClean="0"/>
              <a:t>Sleep Apnea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Diagnosis: Overnight sleep study in the sleep laboratory</a:t>
            </a:r>
          </a:p>
          <a:p>
            <a:r>
              <a:rPr lang="en-US" dirty="0" smtClean="0"/>
              <a:t>Treatment: CPAP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Insomnia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Multiple causes.</a:t>
            </a:r>
          </a:p>
          <a:p>
            <a:r>
              <a:rPr lang="en-US"/>
              <a:t>Is a symptom, many times of multiple issues.</a:t>
            </a:r>
          </a:p>
          <a:p>
            <a:r>
              <a:rPr lang="en-US"/>
              <a:t>Need to evaluate underlying problems to get at root cause.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Insomnia and Epilepsy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awakenings in patients with epilepsy</a:t>
            </a:r>
          </a:p>
          <a:p>
            <a:pPr lvl="1"/>
            <a:r>
              <a:rPr lang="en-US" dirty="0" smtClean="0"/>
              <a:t>?seizures</a:t>
            </a:r>
          </a:p>
          <a:p>
            <a:pPr lvl="1"/>
            <a:r>
              <a:rPr lang="en-US" dirty="0" smtClean="0"/>
              <a:t>?medication side-effects (</a:t>
            </a:r>
            <a:r>
              <a:rPr lang="en-US" dirty="0" err="1" smtClean="0"/>
              <a:t>lamotrigene</a:t>
            </a:r>
            <a:r>
              <a:rPr lang="en-US" dirty="0" smtClean="0"/>
              <a:t>, </a:t>
            </a:r>
            <a:r>
              <a:rPr lang="en-US" dirty="0" err="1" smtClean="0"/>
              <a:t>felbamate</a:t>
            </a:r>
            <a:r>
              <a:rPr lang="en-US" dirty="0" smtClean="0"/>
              <a:t>, </a:t>
            </a:r>
            <a:r>
              <a:rPr lang="en-US" dirty="0" err="1" smtClean="0"/>
              <a:t>levetiracetam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4907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Best sleep practices</a:t>
            </a:r>
            <a:endParaRPr lang="en-US" sz="40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Sleep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Set-up bedroom only for sleep.</a:t>
            </a:r>
          </a:p>
          <a:p>
            <a:r>
              <a:rPr lang="en-US" dirty="0" smtClean="0"/>
              <a:t>Have a regular sleep routine.</a:t>
            </a:r>
          </a:p>
          <a:p>
            <a:r>
              <a:rPr lang="en-US" dirty="0" smtClean="0"/>
              <a:t>Keep a regular bedtime and wake time.</a:t>
            </a:r>
          </a:p>
          <a:p>
            <a:r>
              <a:rPr lang="en-US" dirty="0" smtClean="0"/>
              <a:t>Protect your sleep time from other activities.</a:t>
            </a:r>
          </a:p>
          <a:p>
            <a:r>
              <a:rPr lang="en-US" dirty="0" smtClean="0"/>
              <a:t>Avoid alcohol before bedtime.</a:t>
            </a:r>
          </a:p>
          <a:p>
            <a:r>
              <a:rPr lang="en-US" dirty="0" smtClean="0"/>
              <a:t>Limit caffeinated beverages.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in Epilepsy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Seizures at night common with some types of epilepsy.</a:t>
            </a:r>
          </a:p>
          <a:p>
            <a:r>
              <a:rPr lang="en-US" dirty="0" smtClean="0"/>
              <a:t>Seizures can disrupt normal sleep.</a:t>
            </a:r>
          </a:p>
          <a:p>
            <a:r>
              <a:rPr lang="en-US" dirty="0" smtClean="0"/>
              <a:t>Sleep-deprivation may trigger seizures.</a:t>
            </a:r>
          </a:p>
          <a:p>
            <a:r>
              <a:rPr lang="en-US" dirty="0" smtClean="0"/>
              <a:t>Depression and anxiety more common in epilepsy and also disrupt sleep.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Sleep, Epilepsy, and 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Alcohol may increase chance of seizure (especially binge drinking)</a:t>
            </a:r>
          </a:p>
          <a:p>
            <a:r>
              <a:rPr lang="en-US" dirty="0" smtClean="0"/>
              <a:t>Alcohol significantly disrupts sleep</a:t>
            </a:r>
          </a:p>
          <a:p>
            <a:r>
              <a:rPr lang="en-US" dirty="0" smtClean="0"/>
              <a:t>Significant alcohol intake not good for seizure control or sleep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function of sleep?</a:t>
            </a:r>
          </a:p>
          <a:p>
            <a:r>
              <a:rPr lang="en-US" dirty="0" smtClean="0"/>
              <a:t>How much sleep do we need?</a:t>
            </a:r>
          </a:p>
          <a:p>
            <a:r>
              <a:rPr lang="en-US" dirty="0" smtClean="0"/>
              <a:t>Sleep Basics</a:t>
            </a:r>
          </a:p>
          <a:p>
            <a:r>
              <a:rPr lang="en-US" dirty="0" smtClean="0"/>
              <a:t>Common sleep disorders</a:t>
            </a:r>
          </a:p>
          <a:p>
            <a:r>
              <a:rPr lang="en-US" dirty="0" smtClean="0"/>
              <a:t>Best Sleep Practices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What We Know </a:t>
            </a:r>
            <a:br>
              <a:rPr lang="en-US" dirty="0" smtClean="0"/>
            </a:br>
            <a:r>
              <a:rPr lang="en-US" dirty="0" smtClean="0"/>
              <a:t>About Sleep and Epilepsy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Poorer sleep quality </a:t>
            </a:r>
          </a:p>
          <a:p>
            <a:r>
              <a:rPr lang="en-US" dirty="0" smtClean="0"/>
              <a:t>Apnea may be more common and treatment may improve seizure control</a:t>
            </a:r>
          </a:p>
          <a:p>
            <a:r>
              <a:rPr lang="en-US" dirty="0" smtClean="0"/>
              <a:t>Antiepileptic medications may worsen sleep (fragment sleep, increase insomnia)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cap="all" dirty="0" smtClean="0">
                <a:solidFill>
                  <a:srgbClr val="F2E20E"/>
                </a:solidFill>
                <a:latin typeface="Times New Roman" pitchFamily="18" charset="0"/>
                <a:cs typeface="Times New Roman" pitchFamily="18" charset="0"/>
              </a:rPr>
              <a:t>Best sleep practices</a:t>
            </a:r>
            <a:endParaRPr lang="en-US" sz="4000" cap="all" dirty="0">
              <a:solidFill>
                <a:srgbClr val="F2E2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Sleep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Set-up bedroom only for sleep.</a:t>
            </a:r>
          </a:p>
          <a:p>
            <a:r>
              <a:rPr lang="en-US" dirty="0" smtClean="0"/>
              <a:t>Have a regular sleep routine.</a:t>
            </a:r>
          </a:p>
          <a:p>
            <a:r>
              <a:rPr lang="en-US" dirty="0" smtClean="0"/>
              <a:t>Keep a regular bedtime and wake time.</a:t>
            </a:r>
          </a:p>
          <a:p>
            <a:r>
              <a:rPr lang="en-US" dirty="0" smtClean="0"/>
              <a:t>Protect your sleep time from other activities.</a:t>
            </a:r>
          </a:p>
          <a:p>
            <a:r>
              <a:rPr lang="en-US" dirty="0" smtClean="0"/>
              <a:t>Avoid alcohol before bedtime.</a:t>
            </a:r>
          </a:p>
          <a:p>
            <a:r>
              <a:rPr lang="en-US" dirty="0" smtClean="0"/>
              <a:t>Limit caffeinated beverages.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Improving Sleep in Epilepsy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Optimize epilepsy treatment</a:t>
            </a:r>
          </a:p>
          <a:p>
            <a:r>
              <a:rPr lang="en-US" dirty="0" smtClean="0"/>
              <a:t>Discuss any medication side-effects with care provider</a:t>
            </a:r>
          </a:p>
          <a:p>
            <a:r>
              <a:rPr lang="en-US" dirty="0" smtClean="0"/>
              <a:t>Practice good sleep hygiene</a:t>
            </a:r>
          </a:p>
          <a:p>
            <a:r>
              <a:rPr lang="en-US" dirty="0" smtClean="0"/>
              <a:t>Identify and treat sleep disorders such as apnea</a:t>
            </a:r>
          </a:p>
          <a:p>
            <a:r>
              <a:rPr lang="en-US" dirty="0" smtClean="0"/>
              <a:t>Tell you care provider if you develop sleep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sleep?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24579" name="Picture 3" descr="C:\Documents and Settings\boudreau\Local Settings\Temporary Internet Files\Content.IE5\YHE9WLGV\MCj039175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752600"/>
            <a:ext cx="4572000" cy="4560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Sleep Requirements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adult: 7.5-8 hours</a:t>
            </a:r>
          </a:p>
          <a:p>
            <a:r>
              <a:rPr lang="en-US" dirty="0"/>
              <a:t>Epidemiology: sleep&gt;9 hours or &lt;4 hours have higher chance of death secondary to CAD, stroke and cancer </a:t>
            </a:r>
            <a:r>
              <a:rPr lang="en-US" dirty="0" err="1"/>
              <a:t>vs</a:t>
            </a:r>
            <a:r>
              <a:rPr lang="en-US" dirty="0"/>
              <a:t> 7-8 hour/night </a:t>
            </a:r>
            <a:r>
              <a:rPr lang="en-US" dirty="0" smtClean="0"/>
              <a:t>sleepers</a:t>
            </a:r>
          </a:p>
          <a:p>
            <a:r>
              <a:rPr lang="en-US" dirty="0" smtClean="0"/>
              <a:t>During pre-light bulb Victorian era, average sleep times closer to 10 hrs/day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much sleep do we get?</a:t>
            </a:r>
            <a:endParaRPr lang="en-US" sz="36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Epidemiology: </a:t>
            </a:r>
            <a:br>
              <a:rPr lang="en-US" dirty="0" smtClean="0"/>
            </a:br>
            <a:r>
              <a:rPr lang="en-US" dirty="0" smtClean="0"/>
              <a:t>2006 CDC Report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924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1371600" y="5715000"/>
            <a:ext cx="739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http://www.cdc.gov/mmwr/preview/mmwrhtml/mm5708a2.htm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Sleep basics</a:t>
            </a:r>
            <a:endParaRPr lang="en-US" sz="44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 to sleep driven by:</a:t>
            </a:r>
          </a:p>
          <a:p>
            <a:pPr lvl="1"/>
            <a:r>
              <a:rPr lang="en-US" dirty="0" smtClean="0"/>
              <a:t>Internal body clock (circadian)</a:t>
            </a:r>
          </a:p>
          <a:p>
            <a:pPr lvl="1"/>
            <a:r>
              <a:rPr lang="en-US" dirty="0" smtClean="0"/>
              <a:t>How much sleep debt we’ve built 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785</Words>
  <Application>Microsoft Office PowerPoint</Application>
  <PresentationFormat>On-screen Show (4:3)</PresentationFormat>
  <Paragraphs>166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Getting a Good Night’s Sleep with Epilepsy</vt:lpstr>
      <vt:lpstr>PowerPoint Presentation</vt:lpstr>
      <vt:lpstr>Outline</vt:lpstr>
      <vt:lpstr>Why do we sleep?</vt:lpstr>
      <vt:lpstr>Sleep Requirements</vt:lpstr>
      <vt:lpstr>PowerPoint Presentation</vt:lpstr>
      <vt:lpstr>Epidemiology:  2006 CDC Report</vt:lpstr>
      <vt:lpstr>PowerPoint Presentation</vt:lpstr>
      <vt:lpstr>Sleep Basics</vt:lpstr>
      <vt:lpstr>Regulation of Sleep</vt:lpstr>
      <vt:lpstr>Nighttime Sleep Cycles</vt:lpstr>
      <vt:lpstr>PowerPoint Presentation</vt:lpstr>
      <vt:lpstr>Most Common Sleep Disorders</vt:lpstr>
      <vt:lpstr>Restless Leg Syndrome</vt:lpstr>
      <vt:lpstr>RLS: Epidemiology</vt:lpstr>
      <vt:lpstr>RLS Treatment</vt:lpstr>
      <vt:lpstr>Sleep Disordered Breathing </vt:lpstr>
      <vt:lpstr>Sleep Disordered Breathing</vt:lpstr>
      <vt:lpstr>Factors that Increase Risk for Sleep-Disordered Breathing?</vt:lpstr>
      <vt:lpstr>Obstructive Sleep Apnea: Epidemiology</vt:lpstr>
      <vt:lpstr>Why treat Sleep-Disordered Breathing?</vt:lpstr>
      <vt:lpstr>Sleep Apnea and Epilepsy</vt:lpstr>
      <vt:lpstr>Diagnosis and Treatment of  Sleep Apnea</vt:lpstr>
      <vt:lpstr>Insomnia</vt:lpstr>
      <vt:lpstr>Insomnia and Epilepsy</vt:lpstr>
      <vt:lpstr>PowerPoint Presentation</vt:lpstr>
      <vt:lpstr>Best Sleep Practices</vt:lpstr>
      <vt:lpstr>Sleep in Epilepsy</vt:lpstr>
      <vt:lpstr>Sleep, Epilepsy, and Alcohol</vt:lpstr>
      <vt:lpstr>Summary of What We Know  About Sleep and Epilepsy</vt:lpstr>
      <vt:lpstr>PowerPoint Presentation</vt:lpstr>
      <vt:lpstr>Best Sleep Practices</vt:lpstr>
      <vt:lpstr>Improving Sleep in Epilepsy</vt:lpstr>
    </vt:vector>
  </TitlesOfParts>
  <Company>OHSU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a Good Night’s Sleep</dc:title>
  <dc:creator>Eilis Boudreau</dc:creator>
  <cp:lastModifiedBy>Boudreau, Eilis (Portland)</cp:lastModifiedBy>
  <cp:revision>95</cp:revision>
  <dcterms:created xsi:type="dcterms:W3CDTF">2009-08-28T17:20:28Z</dcterms:created>
  <dcterms:modified xsi:type="dcterms:W3CDTF">2013-08-23T16:18:53Z</dcterms:modified>
</cp:coreProperties>
</file>