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6"/>
  </p:notesMasterIdLst>
  <p:sldIdLst>
    <p:sldId id="256" r:id="rId2"/>
    <p:sldId id="260" r:id="rId3"/>
    <p:sldId id="258" r:id="rId4"/>
    <p:sldId id="284" r:id="rId5"/>
    <p:sldId id="262" r:id="rId6"/>
    <p:sldId id="257" r:id="rId7"/>
    <p:sldId id="259" r:id="rId8"/>
    <p:sldId id="267" r:id="rId9"/>
    <p:sldId id="261" r:id="rId10"/>
    <p:sldId id="265" r:id="rId11"/>
    <p:sldId id="304" r:id="rId12"/>
    <p:sldId id="263" r:id="rId13"/>
    <p:sldId id="264" r:id="rId14"/>
    <p:sldId id="266" r:id="rId15"/>
    <p:sldId id="305" r:id="rId16"/>
    <p:sldId id="268" r:id="rId17"/>
    <p:sldId id="269" r:id="rId18"/>
    <p:sldId id="270" r:id="rId19"/>
    <p:sldId id="271" r:id="rId20"/>
    <p:sldId id="272" r:id="rId21"/>
    <p:sldId id="274" r:id="rId22"/>
    <p:sldId id="273" r:id="rId23"/>
    <p:sldId id="275" r:id="rId24"/>
    <p:sldId id="276" r:id="rId25"/>
    <p:sldId id="277" r:id="rId26"/>
    <p:sldId id="285" r:id="rId27"/>
    <p:sldId id="278" r:id="rId28"/>
    <p:sldId id="279" r:id="rId29"/>
    <p:sldId id="280" r:id="rId30"/>
    <p:sldId id="286" r:id="rId31"/>
    <p:sldId id="281" r:id="rId32"/>
    <p:sldId id="288" r:id="rId33"/>
    <p:sldId id="282" r:id="rId34"/>
    <p:sldId id="283" r:id="rId35"/>
    <p:sldId id="306" r:id="rId36"/>
    <p:sldId id="289" r:id="rId37"/>
    <p:sldId id="290" r:id="rId38"/>
    <p:sldId id="291" r:id="rId39"/>
    <p:sldId id="292" r:id="rId40"/>
    <p:sldId id="293" r:id="rId41"/>
    <p:sldId id="294" r:id="rId42"/>
    <p:sldId id="295" r:id="rId43"/>
    <p:sldId id="296" r:id="rId44"/>
    <p:sldId id="309" r:id="rId45"/>
    <p:sldId id="297" r:id="rId46"/>
    <p:sldId id="298" r:id="rId47"/>
    <p:sldId id="299" r:id="rId48"/>
    <p:sldId id="300" r:id="rId49"/>
    <p:sldId id="310" r:id="rId50"/>
    <p:sldId id="301" r:id="rId51"/>
    <p:sldId id="302" r:id="rId52"/>
    <p:sldId id="311" r:id="rId53"/>
    <p:sldId id="308" r:id="rId54"/>
    <p:sldId id="31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426" y="34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949146981627295E-2"/>
          <c:y val="4.9375000000000002E-2"/>
          <c:w val="0.66746292650918604"/>
          <c:h val="0.90125"/>
        </c:manualLayout>
      </c:layout>
      <c:barChart>
        <c:barDir val="col"/>
        <c:grouping val="clustered"/>
        <c:varyColors val="0"/>
        <c:ser>
          <c:idx val="0"/>
          <c:order val="0"/>
          <c:tx>
            <c:strRef>
              <c:f>Sheet1!$B$1</c:f>
              <c:strCache>
                <c:ptCount val="1"/>
                <c:pt idx="0">
                  <c:v>Average weekly rate of drop seizures</c:v>
                </c:pt>
              </c:strCache>
            </c:strRef>
          </c:tx>
          <c:invertIfNegative val="0"/>
          <c:dLbls>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General</c:formatCode>
                <c:ptCount val="4"/>
                <c:pt idx="0">
                  <c:v>-41.2</c:v>
                </c:pt>
                <c:pt idx="1">
                  <c:v>-49.5</c:v>
                </c:pt>
                <c:pt idx="2">
                  <c:v>-68.3</c:v>
                </c:pt>
              </c:numCache>
            </c:numRef>
          </c:val>
        </c:ser>
        <c:ser>
          <c:idx val="1"/>
          <c:order val="1"/>
          <c:tx>
            <c:strRef>
              <c:f>Sheet1!$C$1</c:f>
              <c:strCache>
                <c:ptCount val="1"/>
                <c:pt idx="0">
                  <c:v>Responder rate</c:v>
                </c:pt>
              </c:strCache>
            </c:strRef>
          </c:tx>
          <c:invertIfNegative val="0"/>
          <c:dLbls>
            <c:dLbl>
              <c:idx val="0"/>
              <c:layout>
                <c:manualLayout>
                  <c:x val="0"/>
                  <c:y val="-4.115541986011560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Sheet1!$A$2:$A$5</c:f>
              <c:numCache>
                <c:formatCode>General</c:formatCode>
                <c:ptCount val="4"/>
              </c:numCache>
            </c:numRef>
          </c:cat>
          <c:val>
            <c:numRef>
              <c:f>Sheet1!$C$2:$C$5</c:f>
              <c:numCache>
                <c:formatCode>General</c:formatCode>
                <c:ptCount val="4"/>
                <c:pt idx="0">
                  <c:v>-43.4</c:v>
                </c:pt>
                <c:pt idx="1">
                  <c:v>-58.6</c:v>
                </c:pt>
                <c:pt idx="2">
                  <c:v>-77.599999999999994</c:v>
                </c:pt>
              </c:numCache>
            </c:numRef>
          </c:val>
        </c:ser>
        <c:dLbls>
          <c:showLegendKey val="0"/>
          <c:showVal val="0"/>
          <c:showCatName val="0"/>
          <c:showSerName val="0"/>
          <c:showPercent val="0"/>
          <c:showBubbleSize val="0"/>
        </c:dLbls>
        <c:gapWidth val="150"/>
        <c:axId val="90360448"/>
        <c:axId val="90370432"/>
      </c:barChart>
      <c:catAx>
        <c:axId val="90360448"/>
        <c:scaling>
          <c:orientation val="minMax"/>
        </c:scaling>
        <c:delete val="0"/>
        <c:axPos val="b"/>
        <c:numFmt formatCode="General" sourceLinked="1"/>
        <c:majorTickMark val="out"/>
        <c:minorTickMark val="none"/>
        <c:tickLblPos val="nextTo"/>
        <c:crossAx val="90370432"/>
        <c:crosses val="autoZero"/>
        <c:auto val="1"/>
        <c:lblAlgn val="ctr"/>
        <c:lblOffset val="100"/>
        <c:noMultiLvlLbl val="0"/>
      </c:catAx>
      <c:valAx>
        <c:axId val="90370432"/>
        <c:scaling>
          <c:orientation val="minMax"/>
        </c:scaling>
        <c:delete val="0"/>
        <c:axPos val="l"/>
        <c:majorGridlines/>
        <c:numFmt formatCode="General" sourceLinked="1"/>
        <c:majorTickMark val="out"/>
        <c:minorTickMark val="none"/>
        <c:tickLblPos val="nextTo"/>
        <c:crossAx val="903604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AD94F-21B0-492B-8F0F-4036B11DE468}" type="datetimeFigureOut">
              <a:rPr lang="en-US" smtClean="0"/>
              <a:pPr/>
              <a:t>10/25/2013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1BAFE-AE60-4F7F-9E0A-CE95FEF9493D}" type="slidenum">
              <a:rPr lang="en-US" smtClean="0"/>
              <a:pPr/>
              <a:t>‹#›</a:t>
            </a:fld>
            <a:endParaRPr lang="en-US"/>
          </a:p>
        </p:txBody>
      </p:sp>
    </p:spTree>
    <p:extLst>
      <p:ext uri="{BB962C8B-B14F-4D97-AF65-F5344CB8AC3E}">
        <p14:creationId xmlns:p14="http://schemas.microsoft.com/office/powerpoint/2010/main" val="97627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DFECE-2CA7-6049-B950-2678ACD7614C}" type="slidenum">
              <a:rPr lang="en-US"/>
              <a:pPr/>
              <a:t>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520"/>
            <a:ext cx="5029200" cy="4114246"/>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Carbamazepine originally introduced for trigeminal neuralgia 1958. Valproate also recognized</a:t>
            </a:r>
            <a:r>
              <a:rPr lang="en-US" baseline="0" dirty="0" smtClean="0"/>
              <a:t> effective 1963</a:t>
            </a:r>
            <a:endParaRPr lang="en-US" dirty="0"/>
          </a:p>
        </p:txBody>
      </p:sp>
      <p:sp>
        <p:nvSpPr>
          <p:cNvPr id="4" name="Slide Number Placeholder 3"/>
          <p:cNvSpPr>
            <a:spLocks noGrp="1"/>
          </p:cNvSpPr>
          <p:nvPr>
            <p:ph type="sldNum" sz="quarter" idx="10"/>
          </p:nvPr>
        </p:nvSpPr>
        <p:spPr/>
        <p:txBody>
          <a:bodyPr/>
          <a:lstStyle/>
          <a:p>
            <a:fld id="{F891BAFE-AE60-4F7F-9E0A-CE95FEF9493D}" type="slidenum">
              <a:rPr lang="en-US" smtClean="0"/>
              <a:pPr/>
              <a:t>6</a:t>
            </a:fld>
            <a:endParaRPr lang="en-US"/>
          </a:p>
        </p:txBody>
      </p:sp>
    </p:spTree>
    <p:extLst>
      <p:ext uri="{BB962C8B-B14F-4D97-AF65-F5344CB8AC3E}">
        <p14:creationId xmlns:p14="http://schemas.microsoft.com/office/powerpoint/2010/main" val="36202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1BAFE-AE60-4F7F-9E0A-CE95FEF9493D}" type="slidenum">
              <a:rPr lang="en-US" smtClean="0"/>
              <a:pPr/>
              <a:t>7</a:t>
            </a:fld>
            <a:endParaRPr lang="en-US"/>
          </a:p>
        </p:txBody>
      </p:sp>
    </p:spTree>
    <p:extLst>
      <p:ext uri="{BB962C8B-B14F-4D97-AF65-F5344CB8AC3E}">
        <p14:creationId xmlns:p14="http://schemas.microsoft.com/office/powerpoint/2010/main" val="36202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Helvetica" pitchFamily="1" charset="0"/>
                <a:ea typeface="ＭＳ Ｐゴシック" pitchFamily="1" charset="-128"/>
                <a:cs typeface="ＭＳ Ｐゴシック" pitchFamily="1" charset="-128"/>
              </a:rPr>
              <a:t>At resting potential, AMPA receptor</a:t>
            </a:r>
            <a:r>
              <a:rPr lang="en-US" b="1" baseline="0" dirty="0" smtClean="0">
                <a:latin typeface="Helvetica" pitchFamily="1" charset="0"/>
                <a:ea typeface="ＭＳ Ｐゴシック" pitchFamily="1" charset="-128"/>
                <a:cs typeface="ＭＳ Ｐゴシック" pitchFamily="1" charset="-128"/>
              </a:rPr>
              <a:t> is closed to ion flow. Glutamate binding opens this allows </a:t>
            </a:r>
            <a:r>
              <a:rPr lang="en-US" b="1" baseline="0" dirty="0" err="1" smtClean="0">
                <a:latin typeface="Helvetica" pitchFamily="1" charset="0"/>
                <a:ea typeface="ＭＳ Ｐゴシック" pitchFamily="1" charset="-128"/>
                <a:cs typeface="ＭＳ Ｐゴシック" pitchFamily="1" charset="-128"/>
              </a:rPr>
              <a:t>cations</a:t>
            </a:r>
            <a:r>
              <a:rPr lang="en-US" b="1" baseline="0" dirty="0" smtClean="0">
                <a:latin typeface="Helvetica" pitchFamily="1" charset="0"/>
                <a:ea typeface="ＭＳ Ｐゴシック" pitchFamily="1" charset="-128"/>
                <a:cs typeface="ＭＳ Ｐゴシック" pitchFamily="1" charset="-128"/>
              </a:rPr>
              <a:t> to flow, resulting in brief EPSP. SODIUM is the main carrier of the current.</a:t>
            </a:r>
            <a:endParaRPr lang="en-US" b="1" dirty="0" smtClean="0">
              <a:latin typeface="Helvetica" pitchFamily="1" charset="0"/>
              <a:ea typeface="ＭＳ Ｐゴシック" pitchFamily="1" charset="-128"/>
              <a:cs typeface="ＭＳ Ｐゴシック" pitchFamily="1" charset="-128"/>
            </a:endParaRPr>
          </a:p>
          <a:p>
            <a:r>
              <a:rPr lang="en-US" b="1" dirty="0" smtClean="0"/>
              <a:t>AMPA has been shown to be involved in seizure generation.</a:t>
            </a:r>
            <a:endParaRPr lang="en-US" b="1" dirty="0"/>
          </a:p>
        </p:txBody>
      </p:sp>
      <p:sp>
        <p:nvSpPr>
          <p:cNvPr id="4" name="Slide Number Placeholder 3"/>
          <p:cNvSpPr>
            <a:spLocks noGrp="1"/>
          </p:cNvSpPr>
          <p:nvPr>
            <p:ph type="sldNum" sz="quarter" idx="10"/>
          </p:nvPr>
        </p:nvSpPr>
        <p:spPr/>
        <p:txBody>
          <a:bodyPr/>
          <a:lstStyle/>
          <a:p>
            <a:fld id="{F9537908-FF74-1A46-968E-C54632AAEA59}"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Median percentage change and responder </a:t>
            </a:r>
            <a:r>
              <a:rPr lang="en-GB" dirty="0" err="1">
                <a:latin typeface="Arial" charset="0"/>
                <a:ea typeface="msgothic" charset="0"/>
                <a:cs typeface="msgothic" charset="0"/>
              </a:rPr>
              <a:t>rate(A</a:t>
            </a:r>
            <a:r>
              <a:rPr lang="en-GB" dirty="0">
                <a:latin typeface="Arial" charset="0"/>
                <a:ea typeface="msgothic" charset="0"/>
                <a:cs typeface="msgothic" charset="0"/>
              </a:rPr>
              <a:t>) Median percentage reduction in seizure frequency per 28 days (ITT population). (B) Responder rates (ITT population). *Vs placebo. ITT = intent-to-treat; ns = not significant.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Mean disabling seizures by month, observed data N represents the number of subjects with seizure data during that interval. Randomization occurs at 1 month </a:t>
            </a:r>
            <a:r>
              <a:rPr lang="en-GB" dirty="0" err="1">
                <a:latin typeface="Arial" charset="0"/>
                <a:ea typeface="msgothic" charset="0"/>
                <a:cs typeface="msgothic" charset="0"/>
              </a:rPr>
              <a:t>postimplant</a:t>
            </a:r>
            <a:r>
              <a:rPr lang="en-GB" dirty="0">
                <a:latin typeface="Arial" charset="0"/>
                <a:ea typeface="msgothic" charset="0"/>
                <a:cs typeface="msgothic" charset="0"/>
              </a:rPr>
              <a:t>. The treatment group begins to receive responsive stimulation during the stimulation optimization period and continues to receive responsive stimulation through the blinded evaluation period (BEP). The sham group does not receive responsive stimulation until after the BEP.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Mean disabling seizures by month, observed data N represents the number of subjects with seizure data during that interval. Randomization occurs at 1 month </a:t>
            </a:r>
            <a:r>
              <a:rPr lang="en-GB" dirty="0" err="1">
                <a:latin typeface="Arial" charset="0"/>
                <a:ea typeface="msgothic" charset="0"/>
                <a:cs typeface="msgothic" charset="0"/>
              </a:rPr>
              <a:t>postimplant</a:t>
            </a:r>
            <a:r>
              <a:rPr lang="en-GB" dirty="0">
                <a:latin typeface="Arial" charset="0"/>
                <a:ea typeface="msgothic" charset="0"/>
                <a:cs typeface="msgothic" charset="0"/>
              </a:rPr>
              <a:t>. The treatment group begins to receive responsive stimulation during the stimulation optimization period and continues to receive responsive stimulation through the blinded evaluation period (BEP). The sham group does not receive responsive stimulation until after the BEP</a:t>
            </a:r>
            <a:r>
              <a:rPr lang="en-GB" dirty="0" smtClean="0">
                <a:latin typeface="Arial"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msgothic" charset="0"/>
                <a:cs typeface="msgothic" charset="0"/>
              </a:rPr>
              <a:t>**</a:t>
            </a:r>
            <a:r>
              <a:rPr lang="en-GB" baseline="0" dirty="0" smtClean="0">
                <a:latin typeface="Arial" charset="0"/>
                <a:ea typeface="msgothic" charset="0"/>
                <a:cs typeface="msgothic" charset="0"/>
              </a:rPr>
              <a:t> </a:t>
            </a:r>
            <a:r>
              <a:rPr lang="en-GB" sz="1600" b="1" baseline="0" dirty="0" smtClean="0">
                <a:latin typeface="Arial" charset="0"/>
                <a:ea typeface="msgothic" charset="0"/>
                <a:cs typeface="msgothic" charset="0"/>
              </a:rPr>
              <a:t>FDA worried that sham not statistically different in first 2 months and </a:t>
            </a:r>
            <a:r>
              <a:rPr lang="en-GB" sz="1600" b="1" baseline="0" dirty="0" err="1" smtClean="0">
                <a:latin typeface="Arial" charset="0"/>
                <a:ea typeface="msgothic" charset="0"/>
                <a:cs typeface="msgothic" charset="0"/>
              </a:rPr>
              <a:t>stim</a:t>
            </a:r>
            <a:r>
              <a:rPr lang="en-GB" sz="1600" b="1" baseline="0" dirty="0" smtClean="0">
                <a:latin typeface="Arial" charset="0"/>
                <a:ea typeface="msgothic" charset="0"/>
                <a:cs typeface="msgothic" charset="0"/>
              </a:rPr>
              <a:t> group only separated after third month. Maybe </a:t>
            </a:r>
            <a:r>
              <a:rPr lang="en-GB" sz="1600" b="1" baseline="0" dirty="0" err="1" smtClean="0">
                <a:latin typeface="Arial" charset="0"/>
                <a:ea typeface="msgothic" charset="0"/>
                <a:cs typeface="msgothic" charset="0"/>
              </a:rPr>
              <a:t>anesthesia</a:t>
            </a:r>
            <a:r>
              <a:rPr lang="en-GB" sz="1600" b="1" baseline="0" dirty="0" smtClean="0">
                <a:latin typeface="Arial" charset="0"/>
                <a:ea typeface="msgothic" charset="0"/>
                <a:cs typeface="msgothic" charset="0"/>
              </a:rPr>
              <a:t> effect? Want longer blinded period – 6 months or more – to evaluate efficacy. APPEALING. Believe statistics good. FDA not ready to make determination.</a:t>
            </a:r>
            <a:endParaRPr lang="en-GB" dirty="0">
              <a:latin typeface="Arial" charset="0"/>
              <a:ea typeface="msgothic" charset="0"/>
              <a:cs typeface="ms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Approved</a:t>
            </a:r>
            <a:r>
              <a:rPr lang="en-US" b="1" baseline="0" dirty="0" smtClean="0"/>
              <a:t> Europe and Canada not FDA</a:t>
            </a:r>
            <a:endParaRPr lang="en-US" b="1" dirty="0"/>
          </a:p>
        </p:txBody>
      </p:sp>
      <p:sp>
        <p:nvSpPr>
          <p:cNvPr id="4" name="Slide Number Placeholder 3"/>
          <p:cNvSpPr>
            <a:spLocks noGrp="1"/>
          </p:cNvSpPr>
          <p:nvPr>
            <p:ph type="sldNum" sz="quarter" idx="10"/>
          </p:nvPr>
        </p:nvSpPr>
        <p:spPr/>
        <p:txBody>
          <a:bodyPr/>
          <a:lstStyle/>
          <a:p>
            <a:fld id="{0BA830D6-B593-9741-9DD9-DDD5FDB9DAA8}" type="slidenum">
              <a:rPr lang="en-US" smtClean="0"/>
              <a:pPr/>
              <a:t>50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Approved</a:t>
            </a:r>
            <a:r>
              <a:rPr lang="en-US" b="1" baseline="0" dirty="0" smtClean="0"/>
              <a:t> Europe and Canada not FDA</a:t>
            </a:r>
            <a:endParaRPr lang="en-US" b="1" dirty="0"/>
          </a:p>
        </p:txBody>
      </p:sp>
      <p:sp>
        <p:nvSpPr>
          <p:cNvPr id="4" name="Slide Number Placeholder 3"/>
          <p:cNvSpPr>
            <a:spLocks noGrp="1"/>
          </p:cNvSpPr>
          <p:nvPr>
            <p:ph type="sldNum" sz="quarter" idx="10"/>
          </p:nvPr>
        </p:nvSpPr>
        <p:spPr/>
        <p:txBody>
          <a:bodyPr/>
          <a:lstStyle/>
          <a:p>
            <a:fld id="{0BA830D6-B593-9741-9DD9-DDD5FDB9DAA8}"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3BAC1F9F-0779-4774-BF8D-4A23AEE63002}" type="datetimeFigureOut">
              <a:rPr lang="en-US" smtClean="0"/>
              <a:pPr/>
              <a:t>10/25/2013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CB0CBB55-E28B-4834-B70F-77496303E32A}"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C1F9F-0779-4774-BF8D-4A23AEE6300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CBB55-E28B-4834-B70F-77496303E3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C1F9F-0779-4774-BF8D-4A23AEE6300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CBB55-E28B-4834-B70F-77496303E3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smtClean="0"/>
            </a:lvl1pPr>
          </a:lstStyle>
          <a:p>
            <a:fld id="{C5AB7109-CE5C-A842-A96D-C25CEBEC35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C1F9F-0779-4774-BF8D-4A23AEE63002}" type="datetimeFigureOut">
              <a:rPr lang="en-US" smtClean="0"/>
              <a:pPr/>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CBB55-E28B-4834-B70F-77496303E3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3BAC1F9F-0779-4774-BF8D-4A23AEE63002}" type="datetimeFigureOut">
              <a:rPr lang="en-US" smtClean="0"/>
              <a:pPr/>
              <a:t>10/25/2013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CB0CBB55-E28B-4834-B70F-77496303E32A}"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AC1F9F-0779-4774-BF8D-4A23AEE63002}" type="datetimeFigureOut">
              <a:rPr lang="en-US" smtClean="0"/>
              <a:pPr/>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CB0CBB55-E28B-4834-B70F-77496303E32A}"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AC1F9F-0779-4774-BF8D-4A23AEE63002}" type="datetimeFigureOut">
              <a:rPr lang="en-US" smtClean="0"/>
              <a:pPr/>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CB0CBB55-E28B-4834-B70F-77496303E3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AC1F9F-0779-4774-BF8D-4A23AEE63002}" type="datetimeFigureOut">
              <a:rPr lang="en-US" smtClean="0"/>
              <a:pPr/>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CBB55-E28B-4834-B70F-77496303E32A}"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C1F9F-0779-4774-BF8D-4A23AEE63002}" type="datetimeFigureOut">
              <a:rPr lang="en-US" smtClean="0"/>
              <a:pPr/>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CBB55-E28B-4834-B70F-77496303E3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3BAC1F9F-0779-4774-BF8D-4A23AEE63002}" type="datetimeFigureOut">
              <a:rPr lang="en-US" smtClean="0"/>
              <a:pPr/>
              <a:t>10/25/2013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CB0CBB55-E28B-4834-B70F-77496303E32A}"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3BAC1F9F-0779-4774-BF8D-4A23AEE63002}" type="datetimeFigureOut">
              <a:rPr lang="en-US" smtClean="0"/>
              <a:pPr/>
              <a:t>10/25/2013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CB0CBB55-E28B-4834-B70F-77496303E32A}"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3BAC1F9F-0779-4774-BF8D-4A23AEE63002}" type="datetimeFigureOut">
              <a:rPr lang="en-US" smtClean="0"/>
              <a:pPr/>
              <a:t>10/25/2013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CB0CBB55-E28B-4834-B70F-77496303E32A}"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92175"/>
            <a:ext cx="8915400" cy="1470025"/>
          </a:xfrm>
        </p:spPr>
        <p:txBody>
          <a:bodyPr>
            <a:normAutofit fontScale="90000"/>
          </a:bodyPr>
          <a:lstStyle/>
          <a:p>
            <a:pPr algn="l"/>
            <a:r>
              <a:rPr lang="en-US" dirty="0" smtClean="0"/>
              <a:t>New anti-seizure medications*</a:t>
            </a:r>
            <a:br>
              <a:rPr lang="en-US" dirty="0" smtClean="0"/>
            </a:br>
            <a:r>
              <a:rPr lang="en-US" dirty="0" smtClean="0"/>
              <a:t>October 25, 2013</a:t>
            </a:r>
            <a:br>
              <a:rPr lang="en-US" dirty="0" smtClean="0"/>
            </a:br>
            <a:r>
              <a:rPr lang="en-US" dirty="0" smtClean="0"/>
              <a:t>Portland VA Medical Center</a:t>
            </a:r>
            <a:endParaRPr lang="en-US" dirty="0"/>
          </a:p>
        </p:txBody>
      </p:sp>
      <p:sp>
        <p:nvSpPr>
          <p:cNvPr id="3" name="Subtitle 2"/>
          <p:cNvSpPr>
            <a:spLocks noGrp="1"/>
          </p:cNvSpPr>
          <p:nvPr>
            <p:ph type="subTitle" idx="1"/>
          </p:nvPr>
        </p:nvSpPr>
        <p:spPr>
          <a:xfrm>
            <a:off x="373966" y="2819400"/>
            <a:ext cx="6560234" cy="3124200"/>
          </a:xfrm>
        </p:spPr>
        <p:txBody>
          <a:bodyPr>
            <a:normAutofit/>
          </a:bodyPr>
          <a:lstStyle/>
          <a:p>
            <a:pPr algn="l"/>
            <a:r>
              <a:rPr lang="en-US" dirty="0" smtClean="0"/>
              <a:t>Victoria Wong, M.D.</a:t>
            </a:r>
          </a:p>
          <a:p>
            <a:pPr algn="l"/>
            <a:r>
              <a:rPr lang="en-US" dirty="0" smtClean="0"/>
              <a:t>  &amp;</a:t>
            </a:r>
          </a:p>
          <a:p>
            <a:pPr algn="l"/>
            <a:r>
              <a:rPr lang="en-US" dirty="0" smtClean="0"/>
              <a:t>Paul </a:t>
            </a:r>
            <a:r>
              <a:rPr lang="en-US" dirty="0" err="1" smtClean="0"/>
              <a:t>Motika</a:t>
            </a:r>
            <a:r>
              <a:rPr lang="en-US" dirty="0" smtClean="0"/>
              <a:t>, M.D.</a:t>
            </a:r>
          </a:p>
          <a:p>
            <a:pPr algn="l"/>
            <a:r>
              <a:rPr lang="en-US" dirty="0" smtClean="0"/>
              <a:t>Department of Neurology</a:t>
            </a:r>
          </a:p>
          <a:p>
            <a:pPr algn="l"/>
            <a:r>
              <a:rPr lang="en-US" dirty="0" smtClean="0"/>
              <a:t>Portland VA Medical Center</a:t>
            </a:r>
          </a:p>
          <a:p>
            <a:pPr algn="l"/>
            <a:r>
              <a:rPr lang="en-US" dirty="0" smtClean="0"/>
              <a:t>OHSU</a:t>
            </a:r>
            <a:endParaRPr lang="en-US" dirty="0"/>
          </a:p>
        </p:txBody>
      </p:sp>
      <p:sp>
        <p:nvSpPr>
          <p:cNvPr id="4" name="TextBox 3"/>
          <p:cNvSpPr txBox="1"/>
          <p:nvPr/>
        </p:nvSpPr>
        <p:spPr>
          <a:xfrm>
            <a:off x="5105400" y="6172200"/>
            <a:ext cx="3886200" cy="381000"/>
          </a:xfrm>
          <a:prstGeom prst="rect">
            <a:avLst/>
          </a:prstGeom>
          <a:noFill/>
        </p:spPr>
        <p:txBody>
          <a:bodyPr wrap="square" rtlCol="0">
            <a:spAutoFit/>
          </a:bodyPr>
          <a:lstStyle/>
          <a:p>
            <a:r>
              <a:rPr lang="en-US" dirty="0" smtClean="0"/>
              <a:t>*and a few non-medication options</a:t>
            </a:r>
            <a:endParaRPr lang="en-US" dirty="0"/>
          </a:p>
        </p:txBody>
      </p:sp>
    </p:spTree>
    <p:extLst>
      <p:ext uri="{BB962C8B-B14F-4D97-AF65-F5344CB8AC3E}">
        <p14:creationId xmlns:p14="http://schemas.microsoft.com/office/powerpoint/2010/main" val="349137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the newer generation AEDs compare?</a:t>
            </a:r>
            <a:endParaRPr lang="en-US" dirty="0"/>
          </a:p>
        </p:txBody>
      </p:sp>
    </p:spTree>
    <p:extLst>
      <p:ext uri="{BB962C8B-B14F-4D97-AF65-F5344CB8AC3E}">
        <p14:creationId xmlns:p14="http://schemas.microsoft.com/office/powerpoint/2010/main" val="407367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42" y="304800"/>
            <a:ext cx="9061124" cy="6248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Pharmacokinetics and drug interactions</a:t>
            </a:r>
            <a:endParaRPr lang="en-US" dirty="0"/>
          </a:p>
        </p:txBody>
      </p:sp>
      <p:sp>
        <p:nvSpPr>
          <p:cNvPr id="3" name="Content Placeholder 2"/>
          <p:cNvSpPr>
            <a:spLocks noGrp="1"/>
          </p:cNvSpPr>
          <p:nvPr>
            <p:ph idx="1"/>
          </p:nvPr>
        </p:nvSpPr>
        <p:spPr/>
        <p:txBody>
          <a:bodyPr/>
          <a:lstStyle/>
          <a:p>
            <a:pPr lvl="1"/>
            <a:r>
              <a:rPr lang="en-US" dirty="0" smtClean="0"/>
              <a:t>Newer AEDs have generally less effects on other AEDs and other medications in general</a:t>
            </a:r>
          </a:p>
        </p:txBody>
      </p:sp>
      <p:graphicFrame>
        <p:nvGraphicFramePr>
          <p:cNvPr id="4" name="Table 3"/>
          <p:cNvGraphicFramePr>
            <a:graphicFrameLocks noGrp="1"/>
          </p:cNvGraphicFramePr>
          <p:nvPr>
            <p:extLst>
              <p:ext uri="{D42A27DB-BD31-4B8C-83A1-F6EECF244321}">
                <p14:modId xmlns:p14="http://schemas.microsoft.com/office/powerpoint/2010/main" val="402761836"/>
              </p:ext>
            </p:extLst>
          </p:nvPr>
        </p:nvGraphicFramePr>
        <p:xfrm>
          <a:off x="1219200" y="2667000"/>
          <a:ext cx="6096000" cy="3504089"/>
        </p:xfrm>
        <a:graphic>
          <a:graphicData uri="http://schemas.openxmlformats.org/drawingml/2006/table">
            <a:tbl>
              <a:tblPr firstRow="1" bandRow="1">
                <a:tableStyleId>{5C22544A-7EE6-4342-B048-85BDC9FD1C3A}</a:tableStyleId>
              </a:tblPr>
              <a:tblGrid>
                <a:gridCol w="2032000"/>
                <a:gridCol w="2032000"/>
                <a:gridCol w="2032000"/>
              </a:tblGrid>
              <a:tr h="475409">
                <a:tc>
                  <a:txBody>
                    <a:bodyPr/>
                    <a:lstStyle/>
                    <a:p>
                      <a:r>
                        <a:rPr lang="en-US" sz="1200" dirty="0" smtClean="0"/>
                        <a:t>Liver Enzyme Inducers</a:t>
                      </a:r>
                      <a:endParaRPr lang="en-US" sz="1200" dirty="0"/>
                    </a:p>
                  </a:txBody>
                  <a:tcPr/>
                </a:tc>
                <a:tc>
                  <a:txBody>
                    <a:bodyPr/>
                    <a:lstStyle/>
                    <a:p>
                      <a:r>
                        <a:rPr lang="en-US" sz="1200" dirty="0" smtClean="0"/>
                        <a:t>Liver Enzyme Inhibitors</a:t>
                      </a:r>
                      <a:endParaRPr lang="en-US" sz="1200" dirty="0"/>
                    </a:p>
                  </a:txBody>
                  <a:tcPr/>
                </a:tc>
                <a:tc>
                  <a:txBody>
                    <a:bodyPr/>
                    <a:lstStyle/>
                    <a:p>
                      <a:r>
                        <a:rPr lang="en-US" sz="1200" dirty="0" smtClean="0"/>
                        <a:t>Little</a:t>
                      </a:r>
                      <a:r>
                        <a:rPr lang="en-US" sz="1200" baseline="0" dirty="0" smtClean="0"/>
                        <a:t> or no effect</a:t>
                      </a:r>
                      <a:endParaRPr lang="en-US" sz="1200" dirty="0"/>
                    </a:p>
                  </a:txBody>
                  <a:tcPr/>
                </a:tc>
              </a:tr>
              <a:tr h="275436">
                <a:tc>
                  <a:txBody>
                    <a:bodyPr/>
                    <a:lstStyle/>
                    <a:p>
                      <a:r>
                        <a:rPr lang="en-US" sz="1200" dirty="0" smtClean="0"/>
                        <a:t>Phenytoin</a:t>
                      </a:r>
                      <a:endParaRPr lang="en-US" sz="1200" dirty="0"/>
                    </a:p>
                  </a:txBody>
                  <a:tcPr/>
                </a:tc>
                <a:tc>
                  <a:txBody>
                    <a:bodyPr/>
                    <a:lstStyle/>
                    <a:p>
                      <a:r>
                        <a:rPr lang="en-US" sz="1200" dirty="0" smtClean="0"/>
                        <a:t>Valproate</a:t>
                      </a:r>
                      <a:endParaRPr lang="en-US" sz="1200" dirty="0"/>
                    </a:p>
                  </a:txBody>
                  <a:tcPr/>
                </a:tc>
                <a:tc>
                  <a:txBody>
                    <a:bodyPr/>
                    <a:lstStyle/>
                    <a:p>
                      <a:r>
                        <a:rPr lang="en-US" sz="1200" dirty="0" err="1" smtClean="0"/>
                        <a:t>Levetiracetam</a:t>
                      </a:r>
                      <a:endParaRPr lang="en-US" sz="1200" dirty="0"/>
                    </a:p>
                  </a:txBody>
                  <a:tcPr/>
                </a:tc>
              </a:tr>
              <a:tr h="275436">
                <a:tc>
                  <a:txBody>
                    <a:bodyPr/>
                    <a:lstStyle/>
                    <a:p>
                      <a:r>
                        <a:rPr lang="en-US" sz="1200" dirty="0" smtClean="0"/>
                        <a:t>Phenobarbital</a:t>
                      </a:r>
                      <a:endParaRPr lang="en-US" sz="1200" dirty="0"/>
                    </a:p>
                  </a:txBody>
                  <a:tcPr/>
                </a:tc>
                <a:tc>
                  <a:txBody>
                    <a:bodyPr/>
                    <a:lstStyle/>
                    <a:p>
                      <a:r>
                        <a:rPr lang="en-US" sz="1200" dirty="0" err="1" smtClean="0"/>
                        <a:t>Felbamate</a:t>
                      </a:r>
                      <a:endParaRPr lang="en-US" sz="1200" dirty="0"/>
                    </a:p>
                  </a:txBody>
                  <a:tcPr/>
                </a:tc>
                <a:tc>
                  <a:txBody>
                    <a:bodyPr/>
                    <a:lstStyle/>
                    <a:p>
                      <a:r>
                        <a:rPr lang="en-US" sz="1200" dirty="0" err="1" smtClean="0"/>
                        <a:t>Lamotrigine</a:t>
                      </a:r>
                      <a:endParaRPr lang="en-US" sz="1200" dirty="0"/>
                    </a:p>
                  </a:txBody>
                  <a:tcPr/>
                </a:tc>
              </a:tr>
              <a:tr h="275436">
                <a:tc>
                  <a:txBody>
                    <a:bodyPr/>
                    <a:lstStyle/>
                    <a:p>
                      <a:r>
                        <a:rPr lang="en-US" sz="1200" dirty="0" smtClean="0"/>
                        <a:t>Carbamazepine</a:t>
                      </a:r>
                      <a:endParaRPr lang="en-US" sz="1200" dirty="0"/>
                    </a:p>
                  </a:txBody>
                  <a:tcPr/>
                </a:tc>
                <a:tc>
                  <a:txBody>
                    <a:bodyPr/>
                    <a:lstStyle/>
                    <a:p>
                      <a:endParaRPr lang="en-US" sz="1200"/>
                    </a:p>
                  </a:txBody>
                  <a:tcPr/>
                </a:tc>
                <a:tc>
                  <a:txBody>
                    <a:bodyPr/>
                    <a:lstStyle/>
                    <a:p>
                      <a:r>
                        <a:rPr lang="en-US" sz="1200" dirty="0" err="1" smtClean="0"/>
                        <a:t>Zonisamide</a:t>
                      </a:r>
                      <a:endParaRPr lang="en-US" sz="1200" dirty="0"/>
                    </a:p>
                  </a:txBody>
                  <a:tcPr/>
                </a:tc>
              </a:tr>
              <a:tr h="275436">
                <a:tc>
                  <a:txBody>
                    <a:bodyPr/>
                    <a:lstStyle/>
                    <a:p>
                      <a:r>
                        <a:rPr lang="en-US" sz="1200" dirty="0" err="1" smtClean="0"/>
                        <a:t>Primidone</a:t>
                      </a:r>
                      <a:endParaRPr lang="en-US" sz="1200" dirty="0"/>
                    </a:p>
                  </a:txBody>
                  <a:tcPr/>
                </a:tc>
                <a:tc>
                  <a:txBody>
                    <a:bodyPr/>
                    <a:lstStyle/>
                    <a:p>
                      <a:endParaRPr lang="en-US" sz="1200" dirty="0"/>
                    </a:p>
                  </a:txBody>
                  <a:tcPr/>
                </a:tc>
                <a:tc>
                  <a:txBody>
                    <a:bodyPr/>
                    <a:lstStyle/>
                    <a:p>
                      <a:r>
                        <a:rPr lang="en-US" sz="1200" dirty="0" smtClean="0"/>
                        <a:t>Gabapentin</a:t>
                      </a:r>
                    </a:p>
                  </a:txBody>
                  <a:tcPr/>
                </a:tc>
              </a:tr>
              <a:tr h="275436">
                <a:tc>
                  <a:txBody>
                    <a:bodyPr/>
                    <a:lstStyle/>
                    <a:p>
                      <a:r>
                        <a:rPr lang="en-US" sz="1200" dirty="0" err="1" smtClean="0"/>
                        <a:t>Oxcarbazepine</a:t>
                      </a:r>
                      <a:r>
                        <a:rPr lang="en-US" sz="1200" dirty="0" smtClean="0"/>
                        <a:t>*</a:t>
                      </a:r>
                      <a:endParaRPr lang="en-US" sz="1200" dirty="0"/>
                    </a:p>
                  </a:txBody>
                  <a:tcPr/>
                </a:tc>
                <a:tc>
                  <a:txBody>
                    <a:bodyPr/>
                    <a:lstStyle/>
                    <a:p>
                      <a:endParaRPr lang="en-US" sz="1200" dirty="0"/>
                    </a:p>
                  </a:txBody>
                  <a:tcPr/>
                </a:tc>
                <a:tc>
                  <a:txBody>
                    <a:bodyPr/>
                    <a:lstStyle/>
                    <a:p>
                      <a:r>
                        <a:rPr lang="en-US" sz="1200" dirty="0" err="1" smtClean="0"/>
                        <a:t>Ethosuximide</a:t>
                      </a:r>
                      <a:endParaRPr lang="en-US" sz="1200" dirty="0"/>
                    </a:p>
                  </a:txBody>
                  <a:tcPr/>
                </a:tc>
              </a:tr>
              <a:tr h="275436">
                <a:tc>
                  <a:txBody>
                    <a:bodyPr/>
                    <a:lstStyle/>
                    <a:p>
                      <a:r>
                        <a:rPr lang="en-US" sz="1200" dirty="0" err="1" smtClean="0"/>
                        <a:t>Topiramate</a:t>
                      </a:r>
                      <a:r>
                        <a:rPr lang="en-US" sz="1200" dirty="0" smtClean="0"/>
                        <a:t>*</a:t>
                      </a:r>
                      <a:endParaRPr lang="en-US" sz="1200" dirty="0"/>
                    </a:p>
                  </a:txBody>
                  <a:tcPr/>
                </a:tc>
                <a:tc>
                  <a:txBody>
                    <a:bodyPr/>
                    <a:lstStyle/>
                    <a:p>
                      <a:endParaRPr lang="en-US" sz="1200" dirty="0"/>
                    </a:p>
                  </a:txBody>
                  <a:tcPr/>
                </a:tc>
                <a:tc>
                  <a:txBody>
                    <a:bodyPr/>
                    <a:lstStyle/>
                    <a:p>
                      <a:r>
                        <a:rPr lang="en-US" sz="1200" dirty="0" err="1" smtClean="0"/>
                        <a:t>Lacosamide</a:t>
                      </a:r>
                      <a:endParaRPr lang="en-US" sz="1200" dirty="0"/>
                    </a:p>
                  </a:txBody>
                  <a:tcPr/>
                </a:tc>
              </a:tr>
              <a:tr h="275436">
                <a:tc>
                  <a:txBody>
                    <a:bodyPr/>
                    <a:lstStyle/>
                    <a:p>
                      <a:endParaRPr lang="en-US" sz="1200" dirty="0"/>
                    </a:p>
                  </a:txBody>
                  <a:tcPr/>
                </a:tc>
                <a:tc>
                  <a:txBody>
                    <a:bodyPr/>
                    <a:lstStyle/>
                    <a:p>
                      <a:endParaRPr lang="en-US" sz="1200" dirty="0"/>
                    </a:p>
                  </a:txBody>
                  <a:tcPr/>
                </a:tc>
                <a:tc>
                  <a:txBody>
                    <a:bodyPr/>
                    <a:lstStyle/>
                    <a:p>
                      <a:r>
                        <a:rPr lang="en-US" sz="1200" dirty="0" err="1" smtClean="0"/>
                        <a:t>Pregabalin</a:t>
                      </a:r>
                      <a:endParaRPr lang="en-US" sz="1200" dirty="0"/>
                    </a:p>
                  </a:txBody>
                  <a:tcPr/>
                </a:tc>
              </a:tr>
              <a:tr h="275436">
                <a:tc>
                  <a:txBody>
                    <a:bodyPr/>
                    <a:lstStyle/>
                    <a:p>
                      <a:endParaRPr lang="en-US" sz="1200" dirty="0"/>
                    </a:p>
                  </a:txBody>
                  <a:tcPr/>
                </a:tc>
                <a:tc>
                  <a:txBody>
                    <a:bodyPr/>
                    <a:lstStyle/>
                    <a:p>
                      <a:endParaRPr lang="en-US" sz="1200"/>
                    </a:p>
                  </a:txBody>
                  <a:tcPr/>
                </a:tc>
                <a:tc>
                  <a:txBody>
                    <a:bodyPr/>
                    <a:lstStyle/>
                    <a:p>
                      <a:r>
                        <a:rPr lang="en-US" sz="1200" dirty="0" err="1" smtClean="0"/>
                        <a:t>Rufinamide</a:t>
                      </a:r>
                      <a:endParaRPr lang="en-US" sz="1200" dirty="0"/>
                    </a:p>
                  </a:txBody>
                  <a:tcPr/>
                </a:tc>
              </a:tr>
              <a:tr h="275436">
                <a:tc>
                  <a:txBody>
                    <a:bodyPr/>
                    <a:lstStyle/>
                    <a:p>
                      <a:endParaRPr lang="en-US" sz="1200" dirty="0"/>
                    </a:p>
                  </a:txBody>
                  <a:tcPr/>
                </a:tc>
                <a:tc>
                  <a:txBody>
                    <a:bodyPr/>
                    <a:lstStyle/>
                    <a:p>
                      <a:endParaRPr lang="en-US" sz="1200"/>
                    </a:p>
                  </a:txBody>
                  <a:tcPr/>
                </a:tc>
                <a:tc>
                  <a:txBody>
                    <a:bodyPr/>
                    <a:lstStyle/>
                    <a:p>
                      <a:r>
                        <a:rPr lang="en-US" sz="1200" dirty="0" err="1" smtClean="0"/>
                        <a:t>Vigabatrin</a:t>
                      </a:r>
                      <a:endParaRPr lang="en-US" sz="1200" dirty="0"/>
                    </a:p>
                  </a:txBody>
                  <a:tcPr/>
                </a:tc>
              </a:tr>
              <a:tr h="275436">
                <a:tc>
                  <a:txBody>
                    <a:bodyPr/>
                    <a:lstStyle/>
                    <a:p>
                      <a:endParaRPr lang="en-US" sz="1200" dirty="0"/>
                    </a:p>
                  </a:txBody>
                  <a:tcPr/>
                </a:tc>
                <a:tc>
                  <a:txBody>
                    <a:bodyPr/>
                    <a:lstStyle/>
                    <a:p>
                      <a:endParaRPr lang="en-US" sz="1200"/>
                    </a:p>
                  </a:txBody>
                  <a:tcPr/>
                </a:tc>
                <a:tc>
                  <a:txBody>
                    <a:bodyPr/>
                    <a:lstStyle/>
                    <a:p>
                      <a:r>
                        <a:rPr lang="en-US" sz="1200" dirty="0" err="1" smtClean="0"/>
                        <a:t>Clobazam</a:t>
                      </a:r>
                      <a:endParaRPr lang="en-US" sz="1200" dirty="0"/>
                    </a:p>
                  </a:txBody>
                  <a:tcPr/>
                </a:tc>
              </a:tr>
              <a:tr h="121919">
                <a:tc>
                  <a:txBody>
                    <a:bodyPr/>
                    <a:lstStyle/>
                    <a:p>
                      <a:endParaRPr lang="en-US" sz="1200" dirty="0"/>
                    </a:p>
                  </a:txBody>
                  <a:tcPr/>
                </a:tc>
                <a:tc>
                  <a:txBody>
                    <a:bodyPr/>
                    <a:lstStyle/>
                    <a:p>
                      <a:endParaRPr lang="en-US" sz="1200" dirty="0"/>
                    </a:p>
                  </a:txBody>
                  <a:tcPr/>
                </a:tc>
                <a:tc>
                  <a:txBody>
                    <a:bodyPr/>
                    <a:lstStyle/>
                    <a:p>
                      <a:r>
                        <a:rPr lang="en-US" sz="1200" dirty="0" err="1" smtClean="0"/>
                        <a:t>Potiga</a:t>
                      </a:r>
                      <a:endParaRPr lang="en-US" sz="1200" dirty="0"/>
                    </a:p>
                  </a:txBody>
                  <a:tcPr/>
                </a:tc>
              </a:tr>
            </a:tbl>
          </a:graphicData>
        </a:graphic>
      </p:graphicFrame>
    </p:spTree>
    <p:extLst>
      <p:ext uri="{BB962C8B-B14F-4D97-AF65-F5344CB8AC3E}">
        <p14:creationId xmlns:p14="http://schemas.microsoft.com/office/powerpoint/2010/main" val="2012101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Pharmacokinetics and drug interactions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of the drugs that may be affected by enzyme-inducing AEDs:</a:t>
            </a:r>
          </a:p>
          <a:p>
            <a:pPr lvl="1"/>
            <a:r>
              <a:rPr lang="en-US" dirty="0" err="1" smtClean="0"/>
              <a:t>Amiodarone</a:t>
            </a:r>
            <a:r>
              <a:rPr lang="en-US" dirty="0" smtClean="0"/>
              <a:t>, </a:t>
            </a:r>
            <a:r>
              <a:rPr lang="en-US" b="1" dirty="0" smtClean="0"/>
              <a:t>propranolol</a:t>
            </a:r>
            <a:r>
              <a:rPr lang="en-US" dirty="0" smtClean="0"/>
              <a:t>, </a:t>
            </a:r>
            <a:r>
              <a:rPr lang="en-US" b="1" dirty="0" err="1" smtClean="0"/>
              <a:t>metoprolol</a:t>
            </a:r>
            <a:r>
              <a:rPr lang="en-US" dirty="0" smtClean="0"/>
              <a:t>, </a:t>
            </a:r>
            <a:r>
              <a:rPr lang="en-US" dirty="0" err="1" smtClean="0"/>
              <a:t>nifedipine</a:t>
            </a:r>
            <a:r>
              <a:rPr lang="en-US" dirty="0" smtClean="0"/>
              <a:t>, </a:t>
            </a:r>
            <a:r>
              <a:rPr lang="en-US" dirty="0" err="1" smtClean="0"/>
              <a:t>felodipine</a:t>
            </a:r>
            <a:r>
              <a:rPr lang="en-US" dirty="0" smtClean="0"/>
              <a:t>, </a:t>
            </a:r>
            <a:r>
              <a:rPr lang="en-US" dirty="0" err="1" smtClean="0"/>
              <a:t>nimodipine</a:t>
            </a:r>
            <a:r>
              <a:rPr lang="en-US" dirty="0" smtClean="0"/>
              <a:t>, </a:t>
            </a:r>
            <a:r>
              <a:rPr lang="en-US" b="1" dirty="0" smtClean="0"/>
              <a:t>digoxin</a:t>
            </a:r>
            <a:r>
              <a:rPr lang="en-US" dirty="0" smtClean="0"/>
              <a:t>, </a:t>
            </a:r>
            <a:r>
              <a:rPr lang="en-US" b="1" dirty="0" smtClean="0"/>
              <a:t>lovastatin</a:t>
            </a:r>
            <a:r>
              <a:rPr lang="en-US" dirty="0" smtClean="0"/>
              <a:t>, </a:t>
            </a:r>
            <a:r>
              <a:rPr lang="en-US" b="1" dirty="0" smtClean="0"/>
              <a:t>simvastatin</a:t>
            </a:r>
            <a:r>
              <a:rPr lang="en-US" dirty="0" smtClean="0"/>
              <a:t>, </a:t>
            </a:r>
            <a:r>
              <a:rPr lang="en-US" dirty="0" err="1" smtClean="0"/>
              <a:t>dicumarol</a:t>
            </a:r>
            <a:r>
              <a:rPr lang="en-US" dirty="0" smtClean="0"/>
              <a:t>, </a:t>
            </a:r>
            <a:r>
              <a:rPr lang="en-US" b="1" dirty="0" smtClean="0"/>
              <a:t>warfarin</a:t>
            </a:r>
            <a:r>
              <a:rPr lang="en-US" dirty="0" smtClean="0"/>
              <a:t>, quinidine</a:t>
            </a:r>
          </a:p>
          <a:p>
            <a:pPr lvl="1"/>
            <a:r>
              <a:rPr lang="en-US" dirty="0" smtClean="0"/>
              <a:t>Amitriptyline, </a:t>
            </a:r>
            <a:r>
              <a:rPr lang="en-US" dirty="0" err="1" smtClean="0"/>
              <a:t>nortriptyline</a:t>
            </a:r>
            <a:r>
              <a:rPr lang="en-US" dirty="0" smtClean="0"/>
              <a:t>, </a:t>
            </a:r>
            <a:r>
              <a:rPr lang="en-US" dirty="0" err="1" smtClean="0"/>
              <a:t>desipramine</a:t>
            </a:r>
            <a:r>
              <a:rPr lang="en-US" dirty="0" smtClean="0"/>
              <a:t>, clomipramine, </a:t>
            </a:r>
            <a:r>
              <a:rPr lang="en-US" b="1" dirty="0" smtClean="0"/>
              <a:t>citalopram</a:t>
            </a:r>
            <a:r>
              <a:rPr lang="en-US" dirty="0" smtClean="0"/>
              <a:t>, </a:t>
            </a:r>
            <a:r>
              <a:rPr lang="en-US" b="1" dirty="0" smtClean="0"/>
              <a:t>paroxetine</a:t>
            </a:r>
            <a:r>
              <a:rPr lang="en-US" dirty="0" smtClean="0"/>
              <a:t>, </a:t>
            </a:r>
            <a:r>
              <a:rPr lang="en-US" dirty="0" err="1" smtClean="0"/>
              <a:t>buproprion</a:t>
            </a:r>
            <a:r>
              <a:rPr lang="en-US" dirty="0" smtClean="0"/>
              <a:t>, haloperidol, chlorpromazine, clozapine, </a:t>
            </a:r>
            <a:r>
              <a:rPr lang="en-US" dirty="0" err="1" smtClean="0"/>
              <a:t>risperidone</a:t>
            </a:r>
            <a:r>
              <a:rPr lang="en-US" dirty="0" smtClean="0"/>
              <a:t>, </a:t>
            </a:r>
            <a:r>
              <a:rPr lang="en-US" dirty="0" err="1" smtClean="0"/>
              <a:t>quetiapine</a:t>
            </a:r>
            <a:endParaRPr lang="en-US" dirty="0" smtClean="0"/>
          </a:p>
          <a:p>
            <a:pPr lvl="1"/>
            <a:r>
              <a:rPr lang="en-US" dirty="0" smtClean="0"/>
              <a:t>Cyclosporine, </a:t>
            </a:r>
            <a:r>
              <a:rPr lang="en-US" dirty="0" err="1" smtClean="0"/>
              <a:t>tacrolimus</a:t>
            </a:r>
            <a:endParaRPr lang="en-US" dirty="0" smtClean="0"/>
          </a:p>
          <a:p>
            <a:pPr lvl="1"/>
            <a:r>
              <a:rPr lang="en-US" b="1" dirty="0" smtClean="0"/>
              <a:t>Oral contraceptives</a:t>
            </a:r>
            <a:r>
              <a:rPr lang="en-US" dirty="0" smtClean="0"/>
              <a:t>, </a:t>
            </a:r>
            <a:r>
              <a:rPr lang="en-US" b="1" dirty="0" smtClean="0"/>
              <a:t>prednisone</a:t>
            </a:r>
            <a:r>
              <a:rPr lang="en-US" dirty="0" smtClean="0"/>
              <a:t>, theophylline, methadone</a:t>
            </a:r>
          </a:p>
          <a:p>
            <a:pPr lvl="1"/>
            <a:r>
              <a:rPr lang="en-US" dirty="0" smtClean="0"/>
              <a:t>Many of the other seizure medications</a:t>
            </a:r>
            <a:endParaRPr lang="en-US" dirty="0"/>
          </a:p>
        </p:txBody>
      </p:sp>
    </p:spTree>
    <p:extLst>
      <p:ext uri="{BB962C8B-B14F-4D97-AF65-F5344CB8AC3E}">
        <p14:creationId xmlns:p14="http://schemas.microsoft.com/office/powerpoint/2010/main" val="2509943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populations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Newer generation AEDs seem to be less </a:t>
            </a:r>
            <a:r>
              <a:rPr lang="en-US" dirty="0" err="1" smtClean="0"/>
              <a:t>teratogenic</a:t>
            </a:r>
            <a:r>
              <a:rPr lang="en-US" dirty="0" smtClean="0"/>
              <a:t> than first generation (e.g. valproate, phenobarbital), though all AEDs are potentially </a:t>
            </a:r>
            <a:r>
              <a:rPr lang="en-US" dirty="0" err="1" smtClean="0"/>
              <a:t>teratogenic</a:t>
            </a:r>
            <a:endParaRPr lang="en-US" dirty="0" smtClean="0"/>
          </a:p>
          <a:p>
            <a:endParaRPr lang="en-US" dirty="0"/>
          </a:p>
          <a:p>
            <a:r>
              <a:rPr lang="en-US" dirty="0" smtClean="0"/>
              <a:t>Newer generation AEDs seem to be better tolerated by other patient groups, such as the elderly, due in part to more favorable side effect profiles and fewer pharmacologic concerns</a:t>
            </a:r>
            <a:endParaRPr lang="en-US" dirty="0"/>
          </a:p>
        </p:txBody>
      </p:sp>
    </p:spTree>
    <p:extLst>
      <p:ext uri="{BB962C8B-B14F-4D97-AF65-F5344CB8AC3E}">
        <p14:creationId xmlns:p14="http://schemas.microsoft.com/office/powerpoint/2010/main" val="501781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Anti-Seizure Medications (in the last few years)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Ezogabine</a:t>
            </a:r>
            <a:r>
              <a:rPr lang="en-US" dirty="0"/>
              <a:t/>
            </a:r>
            <a:br>
              <a:rPr lang="en-US" dirty="0"/>
            </a:br>
            <a:r>
              <a:rPr lang="en-US" dirty="0"/>
              <a:t>(</a:t>
            </a:r>
            <a:r>
              <a:rPr lang="en-US" dirty="0" err="1"/>
              <a:t>Potiga</a:t>
            </a:r>
            <a:r>
              <a:rPr lang="en-US" dirty="0"/>
              <a:t>)</a:t>
            </a:r>
          </a:p>
        </p:txBody>
      </p:sp>
      <p:sp>
        <p:nvSpPr>
          <p:cNvPr id="3" name="Content Placeholder 2"/>
          <p:cNvSpPr>
            <a:spLocks noGrp="1"/>
          </p:cNvSpPr>
          <p:nvPr>
            <p:ph idx="1"/>
          </p:nvPr>
        </p:nvSpPr>
        <p:spPr/>
        <p:txBody>
          <a:bodyPr/>
          <a:lstStyle/>
          <a:p>
            <a:r>
              <a:rPr lang="en-US" dirty="0" smtClean="0"/>
              <a:t>New mechanism of action</a:t>
            </a:r>
          </a:p>
          <a:p>
            <a:r>
              <a:rPr lang="en-US" dirty="0" smtClean="0"/>
              <a:t>Opens potassium channels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50101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172200"/>
            <a:ext cx="8382000" cy="400110"/>
          </a:xfrm>
          <a:prstGeom prst="rect">
            <a:avLst/>
          </a:prstGeom>
          <a:noFill/>
        </p:spPr>
        <p:txBody>
          <a:bodyPr wrap="square" rtlCol="0">
            <a:spAutoFit/>
          </a:bodyPr>
          <a:lstStyle/>
          <a:p>
            <a:r>
              <a:rPr lang="en-US" sz="1000" dirty="0" err="1" smtClean="0"/>
              <a:t>Sankar</a:t>
            </a:r>
            <a:r>
              <a:rPr lang="en-US" sz="1000" dirty="0" smtClean="0"/>
              <a:t> et. al. The mechanism of action of </a:t>
            </a:r>
            <a:r>
              <a:rPr lang="en-US" sz="1000" dirty="0" err="1" smtClean="0"/>
              <a:t>retigabine</a:t>
            </a:r>
            <a:r>
              <a:rPr lang="en-US" sz="1000" dirty="0" smtClean="0"/>
              <a:t> (</a:t>
            </a:r>
            <a:r>
              <a:rPr lang="en-US" sz="1000" dirty="0" err="1" smtClean="0"/>
              <a:t>ezogabine</a:t>
            </a:r>
            <a:r>
              <a:rPr lang="en-US" sz="1000" dirty="0" smtClean="0"/>
              <a:t>), a first-in-class K</a:t>
            </a:r>
            <a:r>
              <a:rPr lang="en-US" sz="1000" baseline="30000" dirty="0" smtClean="0"/>
              <a:t>+</a:t>
            </a:r>
            <a:r>
              <a:rPr lang="en-US" sz="1000" dirty="0" smtClean="0"/>
              <a:t> channel opener for the treatment of epilepsy. </a:t>
            </a:r>
            <a:r>
              <a:rPr lang="en-US" sz="1000" dirty="0" err="1" smtClean="0"/>
              <a:t>Epilepsia</a:t>
            </a:r>
            <a:r>
              <a:rPr lang="en-US" sz="1000" dirty="0" smtClean="0"/>
              <a:t>, vol. 53, issue 3, March 2012.</a:t>
            </a:r>
            <a:endParaRPr lang="en-US" sz="1000" dirty="0"/>
          </a:p>
        </p:txBody>
      </p:sp>
    </p:spTree>
    <p:extLst>
      <p:ext uri="{BB962C8B-B14F-4D97-AF65-F5344CB8AC3E}">
        <p14:creationId xmlns:p14="http://schemas.microsoft.com/office/powerpoint/2010/main" val="1161188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Ezogabine</a:t>
            </a:r>
            <a:r>
              <a:rPr lang="en-US" dirty="0" smtClean="0"/>
              <a:t/>
            </a:r>
            <a:br>
              <a:rPr lang="en-US" dirty="0" smtClean="0"/>
            </a:br>
            <a:r>
              <a:rPr lang="en-US" dirty="0" smtClean="0"/>
              <a:t>(</a:t>
            </a:r>
            <a:r>
              <a:rPr lang="en-US" dirty="0" err="1" smtClean="0"/>
              <a:t>Potiga</a:t>
            </a:r>
            <a:r>
              <a:rPr lang="en-US" dirty="0" smtClean="0"/>
              <a:t>)</a:t>
            </a:r>
            <a:endParaRPr lang="en-US" dirty="0"/>
          </a:p>
        </p:txBody>
      </p:sp>
      <p:sp>
        <p:nvSpPr>
          <p:cNvPr id="3" name="Content Placeholder 2"/>
          <p:cNvSpPr>
            <a:spLocks noGrp="1"/>
          </p:cNvSpPr>
          <p:nvPr>
            <p:ph idx="1"/>
          </p:nvPr>
        </p:nvSpPr>
        <p:spPr/>
        <p:txBody>
          <a:bodyPr/>
          <a:lstStyle/>
          <a:p>
            <a:r>
              <a:rPr lang="en-US" dirty="0" smtClean="0"/>
              <a:t>FDA approved for adjunctive (add-on) therapy in partial onset seizures</a:t>
            </a:r>
          </a:p>
          <a:p>
            <a:endParaRPr lang="en-US" dirty="0" smtClean="0"/>
          </a:p>
          <a:p>
            <a:r>
              <a:rPr lang="en-US" dirty="0" smtClean="0"/>
              <a:t>Similar effectiveness to other 2</a:t>
            </a:r>
            <a:r>
              <a:rPr lang="en-US" baseline="30000" dirty="0" smtClean="0"/>
              <a:t>nd</a:t>
            </a:r>
            <a:r>
              <a:rPr lang="en-US" dirty="0" smtClean="0"/>
              <a:t> generation AEDs</a:t>
            </a:r>
          </a:p>
          <a:p>
            <a:endParaRPr lang="en-US" dirty="0"/>
          </a:p>
        </p:txBody>
      </p:sp>
    </p:spTree>
    <p:extLst>
      <p:ext uri="{BB962C8B-B14F-4D97-AF65-F5344CB8AC3E}">
        <p14:creationId xmlns:p14="http://schemas.microsoft.com/office/powerpoint/2010/main" val="428912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Ezogabine</a:t>
            </a:r>
            <a:r>
              <a:rPr lang="en-US" dirty="0" smtClean="0"/>
              <a:t/>
            </a:r>
            <a:br>
              <a:rPr lang="en-US" dirty="0" smtClean="0"/>
            </a:br>
            <a:r>
              <a:rPr lang="en-US" dirty="0" smtClean="0"/>
              <a:t>(</a:t>
            </a:r>
            <a:r>
              <a:rPr lang="en-US" dirty="0" err="1" smtClean="0"/>
              <a:t>Potiga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Straightforward pharmacokinetics</a:t>
            </a:r>
          </a:p>
          <a:p>
            <a:r>
              <a:rPr lang="en-US" dirty="0" smtClean="0"/>
              <a:t>Absorbed quickly</a:t>
            </a:r>
            <a:endParaRPr lang="en-US" dirty="0"/>
          </a:p>
          <a:p>
            <a:r>
              <a:rPr lang="en-US" dirty="0" smtClean="0"/>
              <a:t>Metabolized in the liver though not oxidized by the cytochrome P450 system</a:t>
            </a:r>
          </a:p>
          <a:p>
            <a:r>
              <a:rPr lang="en-US" dirty="0" smtClean="0"/>
              <a:t>3 doses a day</a:t>
            </a:r>
          </a:p>
          <a:p>
            <a:r>
              <a:rPr lang="en-US" dirty="0" smtClean="0"/>
              <a:t>Medication interactions</a:t>
            </a:r>
          </a:p>
          <a:p>
            <a:pPr lvl="1"/>
            <a:r>
              <a:rPr lang="en-US" dirty="0" smtClean="0"/>
              <a:t>Phenytoin, carbamazepine, digoxin</a:t>
            </a:r>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37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Ezogabine</a:t>
            </a:r>
            <a:r>
              <a:rPr lang="en-US" dirty="0" smtClean="0"/>
              <a:t/>
            </a:r>
            <a:br>
              <a:rPr lang="en-US" dirty="0" smtClean="0"/>
            </a:br>
            <a:r>
              <a:rPr lang="en-US" dirty="0" smtClean="0"/>
              <a:t>(</a:t>
            </a:r>
            <a:r>
              <a:rPr lang="en-US" dirty="0" err="1" smtClean="0"/>
              <a:t>Potiga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Particular adverse effects:</a:t>
            </a:r>
          </a:p>
          <a:p>
            <a:pPr lvl="1"/>
            <a:r>
              <a:rPr lang="en-US" dirty="0" smtClean="0"/>
              <a:t>Urinary retention (2%)</a:t>
            </a:r>
          </a:p>
          <a:p>
            <a:pPr lvl="1"/>
            <a:r>
              <a:rPr lang="en-US" dirty="0" smtClean="0"/>
              <a:t>QT interval lengthening</a:t>
            </a:r>
          </a:p>
          <a:p>
            <a:pPr lvl="1"/>
            <a:r>
              <a:rPr lang="en-US" dirty="0" smtClean="0"/>
              <a:t>Retinal abnormalities (1/3 – need vision tests)</a:t>
            </a:r>
          </a:p>
          <a:p>
            <a:pPr lvl="1"/>
            <a:r>
              <a:rPr lang="en-US" dirty="0" smtClean="0"/>
              <a:t>Blue skin discoloration (10%)</a:t>
            </a:r>
          </a:p>
          <a:p>
            <a:pPr lvl="1"/>
            <a:r>
              <a:rPr lang="en-US" dirty="0" smtClean="0"/>
              <a:t>Psychiatric issues (~10%)</a:t>
            </a:r>
          </a:p>
          <a:p>
            <a:pPr lvl="2"/>
            <a:r>
              <a:rPr lang="en-US" dirty="0" err="1" smtClean="0"/>
              <a:t>Suicidality</a:t>
            </a:r>
            <a:endParaRPr lang="en-US" dirty="0" smtClean="0"/>
          </a:p>
          <a:p>
            <a:pPr lvl="1"/>
            <a:r>
              <a:rPr lang="en-US" dirty="0" smtClean="0"/>
              <a:t>Dizziness, fatigue (20+%) </a:t>
            </a:r>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219462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a:bodyPr>
          <a:lstStyle/>
          <a:p>
            <a:r>
              <a:rPr lang="en-US" dirty="0" smtClean="0"/>
              <a:t>Review the history of ant-seizure medication development in the last century +</a:t>
            </a:r>
          </a:p>
          <a:p>
            <a:endParaRPr lang="en-US" dirty="0"/>
          </a:p>
          <a:p>
            <a:r>
              <a:rPr lang="en-US" dirty="0" smtClean="0"/>
              <a:t>Discuss our experience with older and newer generation anti-seizure medications</a:t>
            </a:r>
          </a:p>
          <a:p>
            <a:endParaRPr lang="en-US" dirty="0"/>
          </a:p>
          <a:p>
            <a:r>
              <a:rPr lang="en-US" dirty="0" smtClean="0"/>
              <a:t>Review some of the newer AEDs (Anti-epileptic drugs) and potential future treatments</a:t>
            </a:r>
            <a:endParaRPr lang="en-US" dirty="0"/>
          </a:p>
        </p:txBody>
      </p:sp>
    </p:spTree>
    <p:extLst>
      <p:ext uri="{BB962C8B-B14F-4D97-AF65-F5344CB8AC3E}">
        <p14:creationId xmlns:p14="http://schemas.microsoft.com/office/powerpoint/2010/main" val="114616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Lacosamide</a:t>
            </a:r>
            <a:r>
              <a:rPr lang="en-US" dirty="0" smtClean="0"/>
              <a:t/>
            </a:r>
            <a:br>
              <a:rPr lang="en-US" dirty="0" smtClean="0"/>
            </a:br>
            <a:r>
              <a:rPr lang="en-US" dirty="0" smtClean="0"/>
              <a:t>(</a:t>
            </a:r>
            <a:r>
              <a:rPr lang="en-US" dirty="0" err="1" smtClean="0"/>
              <a:t>Vimpat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Approved 2009 as adjunctive treatment for partial onset seizures</a:t>
            </a:r>
          </a:p>
          <a:p>
            <a:endParaRPr lang="en-US" dirty="0" smtClean="0"/>
          </a:p>
          <a:p>
            <a:r>
              <a:rPr lang="en-US" dirty="0" smtClean="0"/>
              <a:t>Affects sodium channels, but by a different mechanism than other AEDs (enhancement of slow inactivation)</a:t>
            </a:r>
          </a:p>
          <a:p>
            <a:pPr lvl="1"/>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246740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Lacosamide</a:t>
            </a:r>
            <a:r>
              <a:rPr lang="en-US" dirty="0" smtClean="0"/>
              <a:t/>
            </a:r>
            <a:br>
              <a:rPr lang="en-US" dirty="0" smtClean="0"/>
            </a:br>
            <a:r>
              <a:rPr lang="en-US" dirty="0" smtClean="0"/>
              <a:t>(</a:t>
            </a:r>
            <a:r>
              <a:rPr lang="en-US" dirty="0" err="1" smtClean="0"/>
              <a:t>Vimpat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Rapidly absorbed</a:t>
            </a:r>
          </a:p>
          <a:p>
            <a:endParaRPr lang="en-US" dirty="0" smtClean="0"/>
          </a:p>
          <a:p>
            <a:r>
              <a:rPr lang="en-US" dirty="0" smtClean="0"/>
              <a:t>Does not affect the liver cytochrome system</a:t>
            </a:r>
          </a:p>
          <a:p>
            <a:endParaRPr lang="en-US" dirty="0" smtClean="0"/>
          </a:p>
          <a:p>
            <a:r>
              <a:rPr lang="en-US" dirty="0" smtClean="0"/>
              <a:t>No significant interaction with other AEDs</a:t>
            </a:r>
          </a:p>
          <a:p>
            <a:pPr lvl="1"/>
            <a:r>
              <a:rPr lang="en-US" dirty="0" smtClean="0"/>
              <a:t>However, side effects may be more prominent with other sodium channel blockers</a:t>
            </a:r>
          </a:p>
          <a:p>
            <a:pPr lvl="1"/>
            <a:endParaRPr lang="en-US" dirty="0"/>
          </a:p>
          <a:p>
            <a:r>
              <a:rPr lang="en-US" dirty="0" smtClean="0"/>
              <a:t>Favorable side effect profile</a:t>
            </a:r>
          </a:p>
          <a:p>
            <a:endParaRPr lang="en-US" dirty="0"/>
          </a:p>
          <a:p>
            <a:r>
              <a:rPr lang="en-US" dirty="0" smtClean="0"/>
              <a:t>Twice a day</a:t>
            </a:r>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406954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Lacosamide</a:t>
            </a:r>
            <a:r>
              <a:rPr lang="en-US" dirty="0" smtClean="0"/>
              <a:t/>
            </a:r>
            <a:br>
              <a:rPr lang="en-US" dirty="0" smtClean="0"/>
            </a:br>
            <a:r>
              <a:rPr lang="en-US" dirty="0" smtClean="0"/>
              <a:t>(</a:t>
            </a:r>
            <a:r>
              <a:rPr lang="en-US" dirty="0" err="1" smtClean="0"/>
              <a:t>Vimpat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Effectiveness:</a:t>
            </a:r>
          </a:p>
          <a:p>
            <a:pPr lvl="1"/>
            <a:r>
              <a:rPr lang="en-US" dirty="0" smtClean="0"/>
              <a:t>3 trials over 12 weeks</a:t>
            </a:r>
          </a:p>
          <a:p>
            <a:pPr lvl="1"/>
            <a:r>
              <a:rPr lang="en-US" dirty="0" smtClean="0"/>
              <a:t>Patients with severe epilepsy</a:t>
            </a:r>
          </a:p>
          <a:p>
            <a:pPr lvl="1"/>
            <a:r>
              <a:rPr lang="en-US" dirty="0" smtClean="0"/>
              <a:t>In the 3 studies, the median % reduction of seizure frequency was 35-39%</a:t>
            </a:r>
          </a:p>
          <a:p>
            <a:pPr lvl="1"/>
            <a:r>
              <a:rPr lang="en-US" dirty="0" smtClean="0"/>
              <a:t>33-41% (depending on dose) had a 50% reduction in seizure frequency</a:t>
            </a:r>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202944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Lacosamide</a:t>
            </a:r>
            <a:r>
              <a:rPr lang="en-US" dirty="0" smtClean="0"/>
              <a:t/>
            </a:r>
            <a:br>
              <a:rPr lang="en-US" dirty="0" smtClean="0"/>
            </a:br>
            <a:r>
              <a:rPr lang="en-US" dirty="0" smtClean="0"/>
              <a:t>(</a:t>
            </a:r>
            <a:r>
              <a:rPr lang="en-US" dirty="0" err="1" smtClean="0"/>
              <a:t>Vimpat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Side Effects:</a:t>
            </a:r>
          </a:p>
          <a:p>
            <a:pPr lvl="1"/>
            <a:r>
              <a:rPr lang="en-US" dirty="0" smtClean="0"/>
              <a:t>Dizziness (15-50%)</a:t>
            </a:r>
          </a:p>
          <a:p>
            <a:pPr lvl="1"/>
            <a:r>
              <a:rPr lang="en-US" dirty="0" smtClean="0"/>
              <a:t>Balance problems (1-4%)</a:t>
            </a:r>
          </a:p>
          <a:p>
            <a:pPr lvl="1"/>
            <a:r>
              <a:rPr lang="en-US" dirty="0" smtClean="0"/>
              <a:t>PR prolongation (small %) – use with caution in patients with cardiac history</a:t>
            </a:r>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282991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Clobazam</a:t>
            </a:r>
            <a:r>
              <a:rPr lang="en-US" dirty="0" smtClean="0"/>
              <a:t/>
            </a:r>
            <a:br>
              <a:rPr lang="en-US" dirty="0" smtClean="0"/>
            </a:br>
            <a:r>
              <a:rPr lang="en-US" dirty="0" smtClean="0"/>
              <a:t>(</a:t>
            </a:r>
            <a:r>
              <a:rPr lang="en-US" dirty="0" err="1" smtClean="0"/>
              <a:t>Onfi</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Approved 2011 for adjunctive treatment in patients with Lennox-</a:t>
            </a:r>
            <a:r>
              <a:rPr lang="en-US" dirty="0" err="1" smtClean="0"/>
              <a:t>Gastaut</a:t>
            </a:r>
            <a:r>
              <a:rPr lang="en-US" dirty="0" smtClean="0"/>
              <a:t> syndrome</a:t>
            </a:r>
          </a:p>
          <a:p>
            <a:endParaRPr lang="en-US" dirty="0"/>
          </a:p>
          <a:p>
            <a:r>
              <a:rPr lang="en-US" dirty="0" smtClean="0"/>
              <a:t>Used in Canada and European for many years, thus there is a lot of experience</a:t>
            </a:r>
          </a:p>
          <a:p>
            <a:endParaRPr lang="en-US" dirty="0"/>
          </a:p>
          <a:p>
            <a:r>
              <a:rPr lang="en-US" dirty="0" smtClean="0"/>
              <a:t>Benzodiazepine family (</a:t>
            </a:r>
            <a:r>
              <a:rPr lang="en-US" dirty="0" err="1" smtClean="0"/>
              <a:t>lorazepam</a:t>
            </a:r>
            <a:r>
              <a:rPr lang="en-US" dirty="0" smtClean="0"/>
              <a:t>, diazepam)</a:t>
            </a:r>
          </a:p>
          <a:p>
            <a:endParaRPr lang="en-US" dirty="0"/>
          </a:p>
          <a:p>
            <a:r>
              <a:rPr lang="en-US" dirty="0" smtClean="0"/>
              <a:t>Several advantages over other benzodiazepines for long term use</a:t>
            </a:r>
          </a:p>
          <a:p>
            <a:endParaRPr lang="en-US" dirty="0"/>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110878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Clobazam</a:t>
            </a:r>
            <a:r>
              <a:rPr lang="en-US" dirty="0" smtClean="0"/>
              <a:t/>
            </a:r>
            <a:br>
              <a:rPr lang="en-US" dirty="0" smtClean="0"/>
            </a:br>
            <a:r>
              <a:rPr lang="en-US" dirty="0" smtClean="0"/>
              <a:t>(</a:t>
            </a:r>
            <a:r>
              <a:rPr lang="en-US" dirty="0" err="1" smtClean="0"/>
              <a:t>Onfi</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Studies:</a:t>
            </a:r>
          </a:p>
          <a:p>
            <a:pPr lvl="1"/>
            <a:r>
              <a:rPr lang="en-US" dirty="0" smtClean="0"/>
              <a:t>2 multi-center control studies for US approval in patients with LGS</a:t>
            </a:r>
          </a:p>
          <a:p>
            <a:pPr lvl="1"/>
            <a:r>
              <a:rPr lang="en-US" dirty="0" smtClean="0"/>
              <a:t>41-68% reduction in total seizures compared with 12% in the placebo group in one study</a:t>
            </a:r>
          </a:p>
          <a:p>
            <a:pPr lvl="1"/>
            <a:r>
              <a:rPr lang="en-US" dirty="0" smtClean="0"/>
              <a:t>In a second study, there was a reduction of 93% in seizure frequency in a high dose group compared with 29% in a low dose group</a:t>
            </a:r>
          </a:p>
          <a:p>
            <a:pPr lvl="1"/>
            <a:r>
              <a:rPr lang="en-US" dirty="0" smtClean="0"/>
              <a:t>Other prior studies from other countries also</a:t>
            </a:r>
            <a:endParaRPr lang="en-US" dirty="0"/>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2188835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err="1" smtClean="0"/>
              <a:t>Clobazam</a:t>
            </a:r>
            <a:r>
              <a:rPr lang="en-US" dirty="0" smtClean="0"/>
              <a:t> (2011)</a:t>
            </a:r>
            <a:endParaRPr lang="en-US" dirty="0"/>
          </a:p>
        </p:txBody>
      </p:sp>
      <p:sp>
        <p:nvSpPr>
          <p:cNvPr id="3" name="Content Placeholder 2"/>
          <p:cNvSpPr>
            <a:spLocks noGrp="1"/>
          </p:cNvSpPr>
          <p:nvPr>
            <p:ph idx="1"/>
          </p:nvPr>
        </p:nvSpPr>
        <p:spPr>
          <a:xfrm>
            <a:off x="431800" y="617497"/>
            <a:ext cx="8229600" cy="1852490"/>
          </a:xfrm>
        </p:spPr>
        <p:txBody>
          <a:bodyPr/>
          <a:lstStyle/>
          <a:p>
            <a:pPr lvl="1">
              <a:buFont typeface="Arial"/>
              <a:buChar char="•"/>
            </a:pPr>
            <a:r>
              <a:rPr lang="en-US" dirty="0" smtClean="0"/>
              <a:t>Double-blind, placebo-controlled, phase II study for add-on therapy (</a:t>
            </a:r>
            <a:r>
              <a:rPr lang="en-US" dirty="0" err="1" smtClean="0"/>
              <a:t>n</a:t>
            </a:r>
            <a:r>
              <a:rPr lang="en-US" dirty="0" smtClean="0"/>
              <a:t>=238)</a:t>
            </a:r>
          </a:p>
          <a:p>
            <a:pPr lvl="1"/>
            <a:endParaRPr lang="en-US" dirty="0"/>
          </a:p>
        </p:txBody>
      </p:sp>
      <p:graphicFrame>
        <p:nvGraphicFramePr>
          <p:cNvPr id="4" name="Chart 3"/>
          <p:cNvGraphicFramePr/>
          <p:nvPr/>
        </p:nvGraphicFramePr>
        <p:xfrm>
          <a:off x="1247448" y="1829188"/>
          <a:ext cx="6209907" cy="4011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3801" y="3008986"/>
            <a:ext cx="1083647" cy="646331"/>
          </a:xfrm>
          <a:prstGeom prst="rect">
            <a:avLst/>
          </a:prstGeom>
          <a:noFill/>
        </p:spPr>
        <p:txBody>
          <a:bodyPr wrap="square" rtlCol="0">
            <a:spAutoFit/>
          </a:bodyPr>
          <a:lstStyle/>
          <a:p>
            <a:r>
              <a:rPr lang="en-US" dirty="0" smtClean="0">
                <a:solidFill>
                  <a:srgbClr val="FFFFFF"/>
                </a:solidFill>
              </a:rPr>
              <a:t>% change</a:t>
            </a:r>
            <a:endParaRPr lang="en-US" dirty="0">
              <a:solidFill>
                <a:srgbClr val="FFFFFF"/>
              </a:solidFill>
            </a:endParaRPr>
          </a:p>
        </p:txBody>
      </p:sp>
      <p:sp>
        <p:nvSpPr>
          <p:cNvPr id="6" name="TextBox 5"/>
          <p:cNvSpPr txBox="1"/>
          <p:nvPr/>
        </p:nvSpPr>
        <p:spPr>
          <a:xfrm>
            <a:off x="1841035" y="5840786"/>
            <a:ext cx="699127" cy="369332"/>
          </a:xfrm>
          <a:prstGeom prst="rect">
            <a:avLst/>
          </a:prstGeom>
          <a:noFill/>
        </p:spPr>
        <p:txBody>
          <a:bodyPr wrap="square" rtlCol="0">
            <a:spAutoFit/>
          </a:bodyPr>
          <a:lstStyle/>
          <a:p>
            <a:r>
              <a:rPr lang="en-US" dirty="0" smtClean="0">
                <a:solidFill>
                  <a:srgbClr val="FFFFFF"/>
                </a:solidFill>
              </a:rPr>
              <a:t>0.25 </a:t>
            </a:r>
            <a:endParaRPr lang="en-US" dirty="0">
              <a:solidFill>
                <a:srgbClr val="FFFFFF"/>
              </a:solidFill>
            </a:endParaRPr>
          </a:p>
        </p:txBody>
      </p:sp>
      <p:sp>
        <p:nvSpPr>
          <p:cNvPr id="7" name="TextBox 6"/>
          <p:cNvSpPr txBox="1"/>
          <p:nvPr/>
        </p:nvSpPr>
        <p:spPr>
          <a:xfrm>
            <a:off x="3041203" y="5840786"/>
            <a:ext cx="699127" cy="369332"/>
          </a:xfrm>
          <a:prstGeom prst="rect">
            <a:avLst/>
          </a:prstGeom>
          <a:noFill/>
        </p:spPr>
        <p:txBody>
          <a:bodyPr wrap="square" rtlCol="0">
            <a:spAutoFit/>
          </a:bodyPr>
          <a:lstStyle/>
          <a:p>
            <a:r>
              <a:rPr lang="en-US" dirty="0" smtClean="0">
                <a:solidFill>
                  <a:srgbClr val="FFFFFF"/>
                </a:solidFill>
              </a:rPr>
              <a:t>0.5 </a:t>
            </a:r>
            <a:endParaRPr lang="en-US" dirty="0">
              <a:solidFill>
                <a:srgbClr val="FFFFFF"/>
              </a:solidFill>
            </a:endParaRPr>
          </a:p>
        </p:txBody>
      </p:sp>
      <p:sp>
        <p:nvSpPr>
          <p:cNvPr id="8" name="TextBox 7"/>
          <p:cNvSpPr txBox="1"/>
          <p:nvPr/>
        </p:nvSpPr>
        <p:spPr>
          <a:xfrm>
            <a:off x="4002837" y="5808520"/>
            <a:ext cx="699127" cy="369332"/>
          </a:xfrm>
          <a:prstGeom prst="rect">
            <a:avLst/>
          </a:prstGeom>
          <a:noFill/>
        </p:spPr>
        <p:txBody>
          <a:bodyPr wrap="square" rtlCol="0">
            <a:spAutoFit/>
          </a:bodyPr>
          <a:lstStyle/>
          <a:p>
            <a:r>
              <a:rPr lang="en-US" dirty="0" smtClean="0">
                <a:solidFill>
                  <a:srgbClr val="FFFFFF"/>
                </a:solidFill>
              </a:rPr>
              <a:t>0.1 </a:t>
            </a:r>
            <a:endParaRPr lang="en-US" dirty="0">
              <a:solidFill>
                <a:srgbClr val="FFFFFF"/>
              </a:solidFill>
            </a:endParaRPr>
          </a:p>
        </p:txBody>
      </p:sp>
      <p:sp>
        <p:nvSpPr>
          <p:cNvPr id="9" name="TextBox 8"/>
          <p:cNvSpPr txBox="1"/>
          <p:nvPr/>
        </p:nvSpPr>
        <p:spPr>
          <a:xfrm>
            <a:off x="5186115" y="5840786"/>
            <a:ext cx="1362376" cy="369332"/>
          </a:xfrm>
          <a:prstGeom prst="rect">
            <a:avLst/>
          </a:prstGeom>
          <a:noFill/>
        </p:spPr>
        <p:txBody>
          <a:bodyPr wrap="square" rtlCol="0">
            <a:spAutoFit/>
          </a:bodyPr>
          <a:lstStyle/>
          <a:p>
            <a:r>
              <a:rPr lang="en-US" dirty="0" smtClean="0">
                <a:solidFill>
                  <a:srgbClr val="FFFFFF"/>
                </a:solidFill>
              </a:rPr>
              <a:t>mg/kg/day </a:t>
            </a:r>
            <a:endParaRPr lang="en-US" dirty="0">
              <a:solidFill>
                <a:srgbClr val="FFFFFF"/>
              </a:solidFill>
            </a:endParaRPr>
          </a:p>
        </p:txBody>
      </p:sp>
      <p:sp>
        <p:nvSpPr>
          <p:cNvPr id="11" name="TextBox 10"/>
          <p:cNvSpPr txBox="1"/>
          <p:nvPr/>
        </p:nvSpPr>
        <p:spPr>
          <a:xfrm>
            <a:off x="1013734" y="6340943"/>
            <a:ext cx="5815364" cy="215444"/>
          </a:xfrm>
          <a:prstGeom prst="rect">
            <a:avLst/>
          </a:prstGeom>
          <a:noFill/>
        </p:spPr>
        <p:txBody>
          <a:bodyPr wrap="none" rtlCol="0">
            <a:spAutoFit/>
          </a:bodyPr>
          <a:lstStyle/>
          <a:p>
            <a:r>
              <a:rPr lang="en-US" sz="800" dirty="0" smtClean="0"/>
              <a:t>Ng YT, et. al. Randomized, phase III study results of </a:t>
            </a:r>
            <a:r>
              <a:rPr lang="en-US" sz="800" dirty="0" err="1" smtClean="0"/>
              <a:t>clobazam</a:t>
            </a:r>
            <a:r>
              <a:rPr lang="en-US" sz="800" dirty="0" smtClean="0"/>
              <a:t> in Lennox-</a:t>
            </a:r>
            <a:r>
              <a:rPr lang="en-US" sz="800" dirty="0" err="1" smtClean="0"/>
              <a:t>Gastaut</a:t>
            </a:r>
            <a:r>
              <a:rPr lang="en-US" sz="800" dirty="0" smtClean="0"/>
              <a:t> syndrome. Neurology 2011;77:1473–1481</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Clobazam</a:t>
            </a:r>
            <a:r>
              <a:rPr lang="en-US" dirty="0" smtClean="0"/>
              <a:t/>
            </a:r>
            <a:br>
              <a:rPr lang="en-US" dirty="0" smtClean="0"/>
            </a:br>
            <a:r>
              <a:rPr lang="en-US" dirty="0" smtClean="0"/>
              <a:t>(</a:t>
            </a:r>
            <a:r>
              <a:rPr lang="en-US" dirty="0" err="1" smtClean="0"/>
              <a:t>Onfi</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Side effects:</a:t>
            </a:r>
          </a:p>
          <a:p>
            <a:pPr lvl="1"/>
            <a:r>
              <a:rPr lang="en-US" dirty="0" err="1" smtClean="0"/>
              <a:t>Clobazam</a:t>
            </a:r>
            <a:r>
              <a:rPr lang="en-US" dirty="0" smtClean="0"/>
              <a:t> has a slightly different structure than usual benzodiazepines </a:t>
            </a:r>
          </a:p>
          <a:p>
            <a:pPr lvl="1"/>
            <a:r>
              <a:rPr lang="en-US" dirty="0" smtClean="0"/>
              <a:t>Almost 10 x decrease in sedative effects, and significant decrease in anxiolytic effects</a:t>
            </a:r>
          </a:p>
          <a:p>
            <a:pPr lvl="1"/>
            <a:r>
              <a:rPr lang="en-US" dirty="0" smtClean="0"/>
              <a:t>Similar types of side effects compared with other benzodiazepines: SEDATION (25%), dizziness, balance problems (5-10%)</a:t>
            </a:r>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104726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Clobazam</a:t>
            </a:r>
            <a:r>
              <a:rPr lang="en-US" dirty="0" smtClean="0"/>
              <a:t/>
            </a:r>
            <a:br>
              <a:rPr lang="en-US" dirty="0" smtClean="0"/>
            </a:br>
            <a:r>
              <a:rPr lang="en-US" dirty="0" smtClean="0"/>
              <a:t>(</a:t>
            </a:r>
            <a:r>
              <a:rPr lang="en-US" dirty="0" err="1" smtClean="0"/>
              <a:t>Onfi</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Overall:</a:t>
            </a:r>
          </a:p>
          <a:p>
            <a:pPr lvl="1"/>
            <a:r>
              <a:rPr lang="en-US" dirty="0" smtClean="0"/>
              <a:t>Effective in a wide range of epilepsy (including partial epilepsy) and seizure types</a:t>
            </a:r>
          </a:p>
          <a:p>
            <a:pPr lvl="1"/>
            <a:r>
              <a:rPr lang="en-US" dirty="0" smtClean="0"/>
              <a:t>Major issue is tolerance (1/3) and side effects</a:t>
            </a:r>
          </a:p>
          <a:p>
            <a:pPr lvl="1"/>
            <a:r>
              <a:rPr lang="en-US" dirty="0" smtClean="0"/>
              <a:t>Can also be used short term (</a:t>
            </a:r>
            <a:r>
              <a:rPr lang="en-US" dirty="0" err="1" smtClean="0"/>
              <a:t>catamenial</a:t>
            </a:r>
            <a:r>
              <a:rPr lang="en-US" dirty="0" smtClean="0"/>
              <a:t>)</a:t>
            </a:r>
          </a:p>
          <a:p>
            <a:pPr lvl="1"/>
            <a:endParaRPr lang="en-US" dirty="0"/>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2907973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Perampanel</a:t>
            </a:r>
            <a:r>
              <a:rPr lang="en-US" dirty="0" smtClean="0"/>
              <a:t/>
            </a:r>
            <a:br>
              <a:rPr lang="en-US" dirty="0" smtClean="0"/>
            </a:br>
            <a:r>
              <a:rPr lang="en-US" dirty="0" smtClean="0"/>
              <a:t>(</a:t>
            </a:r>
            <a:r>
              <a:rPr lang="en-US" dirty="0" err="1" smtClean="0"/>
              <a:t>Fycompa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Approved 2012 as adjunctive treatment for partial onset seizures, but delayed by DEA (controlled substance?) </a:t>
            </a:r>
          </a:p>
          <a:p>
            <a:endParaRPr lang="en-US" dirty="0"/>
          </a:p>
          <a:p>
            <a:r>
              <a:rPr lang="en-US" dirty="0" smtClean="0"/>
              <a:t>Different mechanism of action:</a:t>
            </a:r>
          </a:p>
          <a:p>
            <a:pPr lvl="1"/>
            <a:r>
              <a:rPr lang="en-US" dirty="0" smtClean="0"/>
              <a:t>Noncompetitive antagonist of AMPA glutamate receptors</a:t>
            </a:r>
            <a:endParaRPr lang="en-US" dirty="0"/>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170006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we looking for in an anti-seizure medication?</a:t>
            </a:r>
            <a:endParaRPr lang="en-US" dirty="0"/>
          </a:p>
        </p:txBody>
      </p:sp>
      <p:sp>
        <p:nvSpPr>
          <p:cNvPr id="3" name="Content Placeholder 2"/>
          <p:cNvSpPr>
            <a:spLocks noGrp="1"/>
          </p:cNvSpPr>
          <p:nvPr>
            <p:ph idx="1"/>
          </p:nvPr>
        </p:nvSpPr>
        <p:spPr/>
        <p:txBody>
          <a:bodyPr>
            <a:normAutofit/>
          </a:bodyPr>
          <a:lstStyle/>
          <a:p>
            <a:r>
              <a:rPr lang="en-US" dirty="0" smtClean="0"/>
              <a:t>Effectiveness</a:t>
            </a:r>
          </a:p>
          <a:p>
            <a:pPr lvl="1"/>
            <a:r>
              <a:rPr lang="en-US" dirty="0" smtClean="0"/>
              <a:t>Broad spectrum?</a:t>
            </a:r>
          </a:p>
          <a:p>
            <a:r>
              <a:rPr lang="en-US" dirty="0" smtClean="0"/>
              <a:t>Side effects </a:t>
            </a:r>
          </a:p>
          <a:p>
            <a:r>
              <a:rPr lang="en-US" dirty="0" smtClean="0"/>
              <a:t>Drug-drug interactions</a:t>
            </a:r>
          </a:p>
          <a:p>
            <a:r>
              <a:rPr lang="en-US" dirty="0" smtClean="0"/>
              <a:t>Formulations</a:t>
            </a:r>
          </a:p>
          <a:p>
            <a:pPr lvl="1"/>
            <a:r>
              <a:rPr lang="en-US" dirty="0" smtClean="0"/>
              <a:t>Multiple daily doses versus fewer</a:t>
            </a:r>
          </a:p>
          <a:p>
            <a:r>
              <a:rPr lang="en-US" dirty="0" smtClean="0"/>
              <a:t>Cost</a:t>
            </a:r>
          </a:p>
          <a:p>
            <a:r>
              <a:rPr lang="en-US" dirty="0" smtClean="0"/>
              <a:t>Mechanism of action</a:t>
            </a:r>
            <a:endParaRPr lang="en-US" dirty="0"/>
          </a:p>
        </p:txBody>
      </p:sp>
    </p:spTree>
    <p:extLst>
      <p:ext uri="{BB962C8B-B14F-4D97-AF65-F5344CB8AC3E}">
        <p14:creationId xmlns:p14="http://schemas.microsoft.com/office/powerpoint/2010/main" val="2762404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LU"/>
          <p:cNvPicPr>
            <a:picLocks noChangeAspect="1" noChangeArrowheads="1"/>
          </p:cNvPicPr>
          <p:nvPr/>
        </p:nvPicPr>
        <p:blipFill>
          <a:blip r:embed="rId3"/>
          <a:srcRect/>
          <a:stretch>
            <a:fillRect/>
          </a:stretch>
        </p:blipFill>
        <p:spPr bwMode="auto">
          <a:xfrm>
            <a:off x="1768781" y="421737"/>
            <a:ext cx="4883150" cy="4953000"/>
          </a:xfrm>
          <a:prstGeom prst="rect">
            <a:avLst/>
          </a:prstGeom>
          <a:noFill/>
          <a:ln w="9525">
            <a:noFill/>
            <a:miter lim="800000"/>
            <a:headEnd/>
            <a:tailEnd/>
          </a:ln>
        </p:spPr>
      </p:pic>
      <p:sp>
        <p:nvSpPr>
          <p:cNvPr id="5" name="TextBox 4"/>
          <p:cNvSpPr txBox="1"/>
          <p:nvPr/>
        </p:nvSpPr>
        <p:spPr>
          <a:xfrm>
            <a:off x="5577725" y="6180384"/>
            <a:ext cx="2500812" cy="369332"/>
          </a:xfrm>
          <a:prstGeom prst="rect">
            <a:avLst/>
          </a:prstGeom>
          <a:noFill/>
        </p:spPr>
        <p:txBody>
          <a:bodyPr wrap="square" rtlCol="0">
            <a:spAutoFit/>
          </a:bodyPr>
          <a:lstStyle/>
          <a:p>
            <a:r>
              <a:rPr lang="en-US" dirty="0" smtClean="0"/>
              <a:t>Takumi et al. 1998</a:t>
            </a:r>
            <a:endParaRPr lang="en-US" dirty="0"/>
          </a:p>
        </p:txBody>
      </p:sp>
      <p:sp>
        <p:nvSpPr>
          <p:cNvPr id="6" name="TextBox 5"/>
          <p:cNvSpPr txBox="1"/>
          <p:nvPr/>
        </p:nvSpPr>
        <p:spPr>
          <a:xfrm>
            <a:off x="7146865" y="649802"/>
            <a:ext cx="1550456" cy="2585323"/>
          </a:xfrm>
          <a:prstGeom prst="rect">
            <a:avLst/>
          </a:prstGeom>
          <a:noFill/>
        </p:spPr>
        <p:txBody>
          <a:bodyPr wrap="square" rtlCol="0">
            <a:spAutoFit/>
          </a:bodyPr>
          <a:lstStyle/>
          <a:p>
            <a:r>
              <a:rPr lang="en-US" dirty="0" smtClean="0">
                <a:solidFill>
                  <a:schemeClr val="bg1"/>
                </a:solidFill>
              </a:rPr>
              <a:t>Animal models show that NMDA, AMPA stimulation/agonists induce seizure activity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Perampanel</a:t>
            </a:r>
            <a:r>
              <a:rPr lang="en-US" dirty="0" smtClean="0"/>
              <a:t/>
            </a:r>
            <a:br>
              <a:rPr lang="en-US" dirty="0" smtClean="0"/>
            </a:br>
            <a:r>
              <a:rPr lang="en-US" dirty="0" smtClean="0"/>
              <a:t>(</a:t>
            </a:r>
            <a:r>
              <a:rPr lang="en-US" dirty="0" err="1" smtClean="0"/>
              <a:t>Fycompa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Effectiveness</a:t>
            </a:r>
          </a:p>
          <a:p>
            <a:pPr lvl="1"/>
            <a:r>
              <a:rPr lang="en-US" dirty="0" smtClean="0"/>
              <a:t>3 trials; used as add-on therapy</a:t>
            </a:r>
          </a:p>
          <a:p>
            <a:pPr lvl="1"/>
            <a:r>
              <a:rPr lang="en-US" dirty="0" smtClean="0"/>
              <a:t>Various doses compared</a:t>
            </a:r>
          </a:p>
          <a:p>
            <a:pPr lvl="1"/>
            <a:r>
              <a:rPr lang="en-US" dirty="0" smtClean="0"/>
              <a:t>Response rates were 29-35%</a:t>
            </a:r>
          </a:p>
          <a:p>
            <a:pPr lvl="1"/>
            <a:r>
              <a:rPr lang="en-US" dirty="0" smtClean="0"/>
              <a:t>Mean % declines in seizures were 23-30% depending on the dose</a:t>
            </a:r>
            <a:r>
              <a:rPr lang="en-US" dirty="0"/>
              <a:t> </a:t>
            </a:r>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301490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FFFFFF"/>
                </a:solidFill>
                <a:latin typeface="Arial" charset="0"/>
                <a:ea typeface="msgothic" charset="0"/>
                <a:cs typeface="msgothic" charset="0"/>
              </a:rPr>
              <a:t>Median percentage change</a:t>
            </a:r>
            <a:r>
              <a:rPr lang="en-GB" sz="1500" b="1" dirty="0" smtClean="0">
                <a:solidFill>
                  <a:srgbClr val="FFFFFF"/>
                </a:solidFill>
                <a:latin typeface="Arial" charset="0"/>
                <a:ea typeface="msgothic" charset="0"/>
                <a:cs typeface="msgothic" charset="0"/>
              </a:rPr>
              <a:t> in seizure frequency per 28 days and </a:t>
            </a:r>
            <a:r>
              <a:rPr lang="en-GB" sz="1500" b="1" dirty="0">
                <a:solidFill>
                  <a:srgbClr val="FFFFFF"/>
                </a:solidFill>
                <a:latin typeface="Arial" charset="0"/>
                <a:ea typeface="msgothic" charset="0"/>
                <a:cs typeface="msgothic" charset="0"/>
              </a:rPr>
              <a:t>responder </a:t>
            </a:r>
            <a:r>
              <a:rPr lang="en-GB" sz="1500" b="1" dirty="0" smtClean="0">
                <a:solidFill>
                  <a:srgbClr val="FFFFFF"/>
                </a:solidFill>
                <a:latin typeface="Arial" charset="0"/>
                <a:ea typeface="msgothic" charset="0"/>
                <a:cs typeface="msgothic" charset="0"/>
              </a:rPr>
              <a:t>rate</a:t>
            </a:r>
            <a:endParaRPr lang="en-GB" sz="1500" b="1" dirty="0">
              <a:solidFill>
                <a:srgbClr val="FFFFFF"/>
              </a:solidFill>
              <a:latin typeface="Arial" charset="0"/>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6206400" y="979303"/>
            <a:ext cx="2612160" cy="652389"/>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3083040" y="979303"/>
            <a:ext cx="2982240" cy="4893634"/>
          </a:xfrm>
          <a:prstGeom prst="rect">
            <a:avLst/>
          </a:prstGeom>
          <a:noFill/>
          <a:ln w="9525">
            <a:noFill/>
            <a:round/>
            <a:headEnd/>
            <a:tailEnd/>
          </a:ln>
          <a:effectLst/>
        </p:spPr>
      </p:pic>
      <p:sp>
        <p:nvSpPr>
          <p:cNvPr id="3076" name="Text Box 4"/>
          <p:cNvSpPr txBox="1">
            <a:spLocks noChangeArrowheads="1"/>
          </p:cNvSpPr>
          <p:nvPr/>
        </p:nvSpPr>
        <p:spPr bwMode="auto">
          <a:xfrm>
            <a:off x="3083041"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Krauss G et al. Neurology 2012;78:1408-1415</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©2012 by Lippincott Williams &amp; Wilkins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Perampanel</a:t>
            </a:r>
            <a:r>
              <a:rPr lang="en-US" dirty="0" smtClean="0"/>
              <a:t/>
            </a:r>
            <a:br>
              <a:rPr lang="en-US" dirty="0" smtClean="0"/>
            </a:br>
            <a:r>
              <a:rPr lang="en-US" dirty="0" smtClean="0"/>
              <a:t>(</a:t>
            </a:r>
            <a:r>
              <a:rPr lang="en-US" dirty="0" err="1" smtClean="0"/>
              <a:t>Fycompa</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Pharmacology</a:t>
            </a:r>
          </a:p>
          <a:p>
            <a:pPr lvl="1"/>
            <a:r>
              <a:rPr lang="en-US" dirty="0" smtClean="0"/>
              <a:t>Metabolized in the liver, including via the cytochrome P450 system</a:t>
            </a:r>
          </a:p>
          <a:p>
            <a:pPr lvl="2"/>
            <a:r>
              <a:rPr lang="en-US" dirty="0" smtClean="0"/>
              <a:t>Some drug interactions possible.</a:t>
            </a:r>
          </a:p>
          <a:p>
            <a:pPr lvl="1"/>
            <a:r>
              <a:rPr lang="en-US" dirty="0" smtClean="0"/>
              <a:t>Once a day dosing </a:t>
            </a:r>
          </a:p>
          <a:p>
            <a:pPr lvl="1"/>
            <a:endParaRPr lang="en-US" dirty="0"/>
          </a:p>
          <a:p>
            <a:r>
              <a:rPr lang="en-US" dirty="0" smtClean="0"/>
              <a:t>Drug interactions</a:t>
            </a:r>
          </a:p>
          <a:p>
            <a:pPr lvl="1"/>
            <a:r>
              <a:rPr lang="en-US" dirty="0" err="1" smtClean="0"/>
              <a:t>Perampanel</a:t>
            </a:r>
            <a:r>
              <a:rPr lang="en-US" dirty="0" smtClean="0"/>
              <a:t> may decrease effectiveness of hormonal contraceptives.</a:t>
            </a:r>
          </a:p>
          <a:p>
            <a:pPr lvl="1"/>
            <a:r>
              <a:rPr lang="en-US" dirty="0" smtClean="0"/>
              <a:t>Other AEDs may affect </a:t>
            </a:r>
            <a:r>
              <a:rPr lang="en-US" dirty="0" err="1" smtClean="0"/>
              <a:t>perampanel</a:t>
            </a:r>
            <a:endParaRPr lang="en-US" dirty="0"/>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2664356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Perampanel</a:t>
            </a:r>
            <a:r>
              <a:rPr lang="en-US" dirty="0" smtClean="0"/>
              <a:t/>
            </a:r>
            <a:br>
              <a:rPr lang="en-US" dirty="0" smtClean="0"/>
            </a:br>
            <a:r>
              <a:rPr lang="en-US" dirty="0" smtClean="0"/>
              <a:t>(</a:t>
            </a:r>
            <a:r>
              <a:rPr lang="en-US" dirty="0" err="1" smtClean="0"/>
              <a:t>Fycompa</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Major concern: Black box warning:</a:t>
            </a:r>
          </a:p>
          <a:p>
            <a:r>
              <a:rPr lang="en-US" dirty="0" smtClean="0"/>
              <a:t>“</a:t>
            </a:r>
            <a:r>
              <a:rPr lang="en-US" b="1" dirty="0" smtClean="0"/>
              <a:t>WARNING: SERIOUS PSYCHIATRIC AND BEHAVIORAL REACTIONS. </a:t>
            </a:r>
            <a:r>
              <a:rPr lang="en-US" dirty="0" smtClean="0"/>
              <a:t>Serious or life-threatening psychiatric and behavioral adverse reactions including aggression, hostility, irritability, anger, and homicidal ideation and threats have been reported in patients taking </a:t>
            </a:r>
            <a:r>
              <a:rPr lang="en-US" dirty="0" err="1" smtClean="0"/>
              <a:t>Fycompa</a:t>
            </a:r>
            <a:r>
              <a:rPr lang="en-US" dirty="0" smtClean="0"/>
              <a:t>. These reactions occurred in patients with and without prior psychiatric history, prior aggressive behavior, or concomitant use of medications associated with hostility and aggression”</a:t>
            </a:r>
          </a:p>
          <a:p>
            <a:pPr lvl="1"/>
            <a:endParaRPr lang="en-US" dirty="0"/>
          </a:p>
          <a:p>
            <a:endParaRPr lang="en-US" dirty="0"/>
          </a:p>
        </p:txBody>
      </p:sp>
      <p:sp>
        <p:nvSpPr>
          <p:cNvPr id="4" name="TextBox 3"/>
          <p:cNvSpPr txBox="1"/>
          <p:nvPr/>
        </p:nvSpPr>
        <p:spPr>
          <a:xfrm>
            <a:off x="228600" y="6172200"/>
            <a:ext cx="8382000" cy="246221"/>
          </a:xfrm>
          <a:prstGeom prst="rect">
            <a:avLst/>
          </a:prstGeom>
          <a:noFill/>
        </p:spPr>
        <p:txBody>
          <a:bodyPr wrap="square" rtlCol="0">
            <a:spAutoFit/>
          </a:bodyPr>
          <a:lstStyle/>
          <a:p>
            <a:endParaRPr lang="en-US" sz="1000" dirty="0"/>
          </a:p>
        </p:txBody>
      </p:sp>
    </p:spTree>
    <p:extLst>
      <p:ext uri="{BB962C8B-B14F-4D97-AF65-F5344CB8AC3E}">
        <p14:creationId xmlns:p14="http://schemas.microsoft.com/office/powerpoint/2010/main" val="579138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on the Horizon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Eslicarbazine</a:t>
            </a:r>
            <a:r>
              <a:rPr lang="en-US" dirty="0" smtClean="0"/>
              <a:t> acetate (</a:t>
            </a:r>
            <a:r>
              <a:rPr lang="en-US" dirty="0" err="1" smtClean="0"/>
              <a:t>Sunovion</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Related to carbamazepine, </a:t>
            </a:r>
            <a:r>
              <a:rPr lang="en-US" dirty="0" err="1" smtClean="0"/>
              <a:t>oxcarbazepine</a:t>
            </a:r>
            <a:endParaRPr lang="en-US" dirty="0" smtClean="0"/>
          </a:p>
          <a:p>
            <a:endParaRPr lang="en-US" dirty="0" smtClean="0"/>
          </a:p>
          <a:p>
            <a:r>
              <a:rPr lang="en-US" dirty="0" smtClean="0"/>
              <a:t>Not metabolized to </a:t>
            </a:r>
            <a:r>
              <a:rPr lang="en-US" dirty="0" err="1" smtClean="0"/>
              <a:t>carbazepine</a:t>
            </a:r>
            <a:r>
              <a:rPr lang="en-US" dirty="0" smtClean="0"/>
              <a:t> 10,11-epoxide, unlike CBZ</a:t>
            </a:r>
          </a:p>
          <a:p>
            <a:r>
              <a:rPr lang="en-US" dirty="0" smtClean="0"/>
              <a:t>Weak enzyme-inducer</a:t>
            </a:r>
          </a:p>
          <a:p>
            <a:r>
              <a:rPr lang="en-US" dirty="0" smtClean="0"/>
              <a:t>Metabolized primarily to S-</a:t>
            </a:r>
            <a:r>
              <a:rPr lang="en-US" dirty="0" err="1" smtClean="0"/>
              <a:t>enantiomer</a:t>
            </a:r>
            <a:r>
              <a:rPr lang="en-US" dirty="0" smtClean="0"/>
              <a:t>, whereas </a:t>
            </a:r>
            <a:r>
              <a:rPr lang="en-US" dirty="0" err="1" smtClean="0"/>
              <a:t>oxcarbazepine</a:t>
            </a:r>
            <a:r>
              <a:rPr lang="en-US" dirty="0" smtClean="0"/>
              <a:t> is metabolized to both S- and R-</a:t>
            </a:r>
            <a:r>
              <a:rPr lang="en-US" dirty="0" err="1" smtClean="0"/>
              <a:t>enantiomer</a:t>
            </a:r>
            <a:r>
              <a:rPr lang="en-US" dirty="0" smtClean="0"/>
              <a:t> (perhaps improved crossing of the blood-brain barrier)</a:t>
            </a:r>
          </a:p>
          <a:p>
            <a:endParaRPr lang="en-US" dirty="0" smtClean="0"/>
          </a:p>
          <a:p>
            <a:r>
              <a:rPr lang="en-US" dirty="0" smtClean="0"/>
              <a:t>Accepted by FDA for potential approval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Eslicarbazine</a:t>
            </a:r>
            <a:r>
              <a:rPr lang="en-US" dirty="0" smtClean="0"/>
              <a:t> acetate (</a:t>
            </a:r>
            <a:r>
              <a:rPr lang="en-US" dirty="0" err="1" smtClean="0"/>
              <a:t>Sunovion</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Analysis from three large studies</a:t>
            </a:r>
            <a:endParaRPr lang="en-US" dirty="0"/>
          </a:p>
          <a:p>
            <a:r>
              <a:rPr lang="en-US" dirty="0" smtClean="0"/>
              <a:t>Add-on therapy for partial-onset seizures</a:t>
            </a:r>
          </a:p>
          <a:p>
            <a:r>
              <a:rPr lang="en-US" dirty="0" smtClean="0"/>
              <a:t>Doses of 400, 800, 1200 mg daily</a:t>
            </a:r>
          </a:p>
          <a:p>
            <a:r>
              <a:rPr lang="en-US" dirty="0" smtClean="0"/>
              <a:t>Seizure frequency reduced with 800 (35%) and 1200 (39%) mg daily doses</a:t>
            </a:r>
          </a:p>
          <a:p>
            <a:r>
              <a:rPr lang="en-US" dirty="0" smtClean="0"/>
              <a:t>Responder rate 36 and 44% respectively</a:t>
            </a:r>
          </a:p>
        </p:txBody>
      </p:sp>
      <p:sp>
        <p:nvSpPr>
          <p:cNvPr id="5" name="TextBox 4"/>
          <p:cNvSpPr txBox="1"/>
          <p:nvPr/>
        </p:nvSpPr>
        <p:spPr>
          <a:xfrm>
            <a:off x="302955" y="6361381"/>
            <a:ext cx="7142749" cy="338554"/>
          </a:xfrm>
          <a:prstGeom prst="rect">
            <a:avLst/>
          </a:prstGeom>
          <a:noFill/>
        </p:spPr>
        <p:txBody>
          <a:bodyPr wrap="square" rtlCol="0">
            <a:spAutoFit/>
          </a:bodyPr>
          <a:lstStyle/>
          <a:p>
            <a:r>
              <a:rPr lang="en-US" sz="800" dirty="0" smtClean="0"/>
              <a:t>Gil-Nagel, A. et. al. Efficacy and safety of </a:t>
            </a:r>
            <a:r>
              <a:rPr lang="en-US" sz="800" dirty="0" err="1" smtClean="0"/>
              <a:t>eslicarbazepine</a:t>
            </a:r>
            <a:r>
              <a:rPr lang="en-US" sz="800" dirty="0" smtClean="0"/>
              <a:t> acetate as add-on treatment in patients with focal-onset seizures: Integrated analysis of pooled data from double-blind phase III clinical studies. </a:t>
            </a:r>
            <a:r>
              <a:rPr lang="en-US" sz="800" dirty="0" err="1" smtClean="0"/>
              <a:t>Epilepsia</a:t>
            </a:r>
            <a:r>
              <a:rPr lang="en-US" sz="800" dirty="0" smtClean="0"/>
              <a:t>. 2012 Aug 6.. 1528-1167.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Brivaracetam</a:t>
            </a:r>
            <a:r>
              <a:rPr lang="en-US" dirty="0" smtClean="0"/>
              <a:t> (UCB)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Similar to </a:t>
            </a:r>
            <a:r>
              <a:rPr lang="en-US" dirty="0" err="1" smtClean="0"/>
              <a:t>levetiracetam</a:t>
            </a:r>
            <a:r>
              <a:rPr lang="en-US" dirty="0" smtClean="0"/>
              <a:t> </a:t>
            </a:r>
          </a:p>
          <a:p>
            <a:r>
              <a:rPr lang="en-US" dirty="0" smtClean="0"/>
              <a:t>Synaptic vesicle 2A ligand</a:t>
            </a:r>
          </a:p>
          <a:p>
            <a:r>
              <a:rPr lang="en-US" dirty="0" smtClean="0"/>
              <a:t>Appears to be well-tolerated</a:t>
            </a:r>
          </a:p>
          <a:p>
            <a:r>
              <a:rPr lang="en-US" dirty="0" smtClean="0"/>
              <a:t>Appears to demonstrate efficacy compared with recent AEDs</a:t>
            </a:r>
          </a:p>
          <a:p>
            <a:r>
              <a:rPr lang="en-US" dirty="0" smtClean="0"/>
              <a:t>However, efficacy results mixed at this point</a:t>
            </a:r>
          </a:p>
          <a:p>
            <a:pPr lvl="1"/>
            <a:r>
              <a:rPr lang="en-US" dirty="0" smtClean="0"/>
              <a:t>One of two large phase III trials did not meet primary endpoint</a:t>
            </a:r>
          </a:p>
          <a:p>
            <a:r>
              <a:rPr lang="en-US" dirty="0" smtClean="0"/>
              <a:t>Another phase III trial underway</a:t>
            </a:r>
          </a:p>
          <a:p>
            <a:r>
              <a:rPr lang="en-US" dirty="0" smtClean="0"/>
              <a:t>IV formulation also being investigated</a:t>
            </a:r>
          </a:p>
          <a:p>
            <a:endParaRPr lang="en-US" dirty="0"/>
          </a:p>
        </p:txBody>
      </p:sp>
      <p:sp>
        <p:nvSpPr>
          <p:cNvPr id="4" name="TextBox 3"/>
          <p:cNvSpPr txBox="1"/>
          <p:nvPr/>
        </p:nvSpPr>
        <p:spPr>
          <a:xfrm>
            <a:off x="457200" y="6303127"/>
            <a:ext cx="7023460" cy="461665"/>
          </a:xfrm>
          <a:prstGeom prst="rect">
            <a:avLst/>
          </a:prstGeom>
          <a:noFill/>
        </p:spPr>
        <p:txBody>
          <a:bodyPr wrap="square" rtlCol="0">
            <a:spAutoFit/>
          </a:bodyPr>
          <a:lstStyle/>
          <a:p>
            <a:r>
              <a:rPr lang="en-US" sz="800" dirty="0" smtClean="0"/>
              <a:t>French et al. Adjunctive </a:t>
            </a:r>
            <a:r>
              <a:rPr lang="en-US" sz="800" dirty="0" err="1" smtClean="0"/>
              <a:t>brivaracetam</a:t>
            </a:r>
            <a:r>
              <a:rPr lang="en-US" sz="800" dirty="0" smtClean="0"/>
              <a:t> for refractory partial-onset seizures: a randomized, controlled trial. Neurology 2010;75:519–5255</a:t>
            </a:r>
          </a:p>
          <a:p>
            <a:r>
              <a:rPr lang="en-US" sz="800" dirty="0" err="1" smtClean="0"/>
              <a:t>Biton</a:t>
            </a:r>
            <a:r>
              <a:rPr lang="en-US" sz="800" dirty="0" smtClean="0"/>
              <a:t> V et al. </a:t>
            </a:r>
            <a:r>
              <a:rPr lang="en-US" sz="800" dirty="0" err="1" smtClean="0"/>
              <a:t>Brivaracetam</a:t>
            </a:r>
            <a:r>
              <a:rPr lang="en-US" sz="800" dirty="0" smtClean="0"/>
              <a:t> as adjunctive treatment of refractory partial-onset seizures in adults: Results from two randomized, double-blind, placebo-controlled trials  </a:t>
            </a:r>
            <a:r>
              <a:rPr lang="en-US" sz="800" dirty="0" err="1" smtClean="0"/>
              <a:t>Epilepsia</a:t>
            </a:r>
            <a:r>
              <a:rPr lang="en-US" sz="800" dirty="0" smtClean="0"/>
              <a:t> 2009;50(Suppl.11):106–107</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other AED medications in development</a:t>
            </a:r>
            <a:endParaRPr lang="en-US" dirty="0"/>
          </a:p>
        </p:txBody>
      </p:sp>
      <p:sp>
        <p:nvSpPr>
          <p:cNvPr id="3" name="Content Placeholder 2"/>
          <p:cNvSpPr>
            <a:spLocks noGrp="1"/>
          </p:cNvSpPr>
          <p:nvPr>
            <p:ph idx="1"/>
          </p:nvPr>
        </p:nvSpPr>
        <p:spPr/>
        <p:txBody>
          <a:bodyPr>
            <a:normAutofit/>
          </a:bodyPr>
          <a:lstStyle/>
          <a:p>
            <a:r>
              <a:rPr lang="en-US" dirty="0" smtClean="0"/>
              <a:t>Intranasal </a:t>
            </a:r>
            <a:r>
              <a:rPr lang="en-US" dirty="0" err="1" smtClean="0"/>
              <a:t>midazolam</a:t>
            </a:r>
            <a:r>
              <a:rPr lang="en-US" dirty="0" smtClean="0"/>
              <a:t>*</a:t>
            </a:r>
          </a:p>
          <a:p>
            <a:r>
              <a:rPr lang="en-US" dirty="0" err="1" smtClean="0"/>
              <a:t>Ganaxalone</a:t>
            </a:r>
            <a:endParaRPr lang="en-US" dirty="0" smtClean="0"/>
          </a:p>
          <a:p>
            <a:r>
              <a:rPr lang="en-US" dirty="0" smtClean="0"/>
              <a:t>BGG492</a:t>
            </a:r>
          </a:p>
          <a:p>
            <a:r>
              <a:rPr lang="en-US" dirty="0" err="1" smtClean="0"/>
              <a:t>Deoxyglucose</a:t>
            </a:r>
            <a:r>
              <a:rPr lang="en-US" dirty="0" smtClean="0"/>
              <a:t> (2DG)</a:t>
            </a:r>
          </a:p>
          <a:p>
            <a:r>
              <a:rPr lang="en-US" dirty="0" smtClean="0"/>
              <a:t>ICA-105665</a:t>
            </a:r>
          </a:p>
          <a:p>
            <a:r>
              <a:rPr lang="en-US" dirty="0" smtClean="0"/>
              <a:t>VX765</a:t>
            </a:r>
          </a:p>
          <a:p>
            <a:r>
              <a:rPr lang="en-US" dirty="0" smtClean="0"/>
              <a:t>YKP3089</a:t>
            </a:r>
          </a:p>
          <a:p>
            <a:endParaRPr lang="en-US" dirty="0" smtClean="0"/>
          </a:p>
          <a:p>
            <a:r>
              <a:rPr lang="en-US" dirty="0" smtClean="0"/>
              <a:t>(Not a complete list)</a:t>
            </a:r>
            <a:endParaRPr lang="en-US" dirty="0"/>
          </a:p>
        </p:txBody>
      </p:sp>
      <p:sp>
        <p:nvSpPr>
          <p:cNvPr id="4" name="TextBox 3"/>
          <p:cNvSpPr txBox="1"/>
          <p:nvPr/>
        </p:nvSpPr>
        <p:spPr>
          <a:xfrm>
            <a:off x="457200" y="6279825"/>
            <a:ext cx="7978934" cy="215444"/>
          </a:xfrm>
          <a:prstGeom prst="rect">
            <a:avLst/>
          </a:prstGeom>
          <a:noFill/>
        </p:spPr>
        <p:txBody>
          <a:bodyPr wrap="square" rtlCol="0">
            <a:spAutoFit/>
          </a:bodyPr>
          <a:lstStyle/>
          <a:p>
            <a:r>
              <a:rPr lang="en-US" sz="800" dirty="0" smtClean="0"/>
              <a:t>Source: Epilepsy Therapy Project. http://</a:t>
            </a:r>
            <a:r>
              <a:rPr lang="en-US" sz="800" dirty="0" err="1" smtClean="0"/>
              <a:t>www.epilepsy.com/etp/pipeline_new_therapies</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b="1" dirty="0">
                <a:solidFill>
                  <a:schemeClr val="folHlink"/>
                </a:solidFill>
              </a:rPr>
              <a:t>Efficacy of </a:t>
            </a:r>
            <a:r>
              <a:rPr lang="en-US" b="1" dirty="0" smtClean="0">
                <a:solidFill>
                  <a:schemeClr val="folHlink"/>
                </a:solidFill>
              </a:rPr>
              <a:t>anti-epileptic drugs (AEDs)</a:t>
            </a:r>
            <a:endParaRPr lang="en-US" b="1" dirty="0">
              <a:solidFill>
                <a:schemeClr val="folHlink"/>
              </a:solidFill>
            </a:endParaRPr>
          </a:p>
        </p:txBody>
      </p:sp>
      <p:grpSp>
        <p:nvGrpSpPr>
          <p:cNvPr id="2" name="Group 3"/>
          <p:cNvGrpSpPr>
            <a:grpSpLocks/>
          </p:cNvGrpSpPr>
          <p:nvPr/>
        </p:nvGrpSpPr>
        <p:grpSpPr bwMode="auto">
          <a:xfrm>
            <a:off x="3689350" y="3703638"/>
            <a:ext cx="379413" cy="874712"/>
            <a:chOff x="1368" y="1687"/>
            <a:chExt cx="198" cy="551"/>
          </a:xfrm>
        </p:grpSpPr>
        <p:sp>
          <p:nvSpPr>
            <p:cNvPr id="44036" name="Line 4"/>
            <p:cNvSpPr>
              <a:spLocks noChangeShapeType="1"/>
            </p:cNvSpPr>
            <p:nvPr/>
          </p:nvSpPr>
          <p:spPr bwMode="auto">
            <a:xfrm flipV="1">
              <a:off x="1368" y="1687"/>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44037" name="Line 5"/>
            <p:cNvSpPr>
              <a:spLocks noChangeShapeType="1"/>
            </p:cNvSpPr>
            <p:nvPr/>
          </p:nvSpPr>
          <p:spPr bwMode="auto">
            <a:xfrm>
              <a:off x="1368" y="1966"/>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6961188" y="4756150"/>
            <a:ext cx="381000" cy="874713"/>
            <a:chOff x="1368" y="1687"/>
            <a:chExt cx="198" cy="551"/>
          </a:xfrm>
        </p:grpSpPr>
        <p:sp>
          <p:nvSpPr>
            <p:cNvPr id="44039" name="Line 7"/>
            <p:cNvSpPr>
              <a:spLocks noChangeShapeType="1"/>
            </p:cNvSpPr>
            <p:nvPr/>
          </p:nvSpPr>
          <p:spPr bwMode="auto">
            <a:xfrm flipV="1">
              <a:off x="1368" y="1687"/>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44040" name="Line 8"/>
            <p:cNvSpPr>
              <a:spLocks noChangeShapeType="1"/>
            </p:cNvSpPr>
            <p:nvPr/>
          </p:nvSpPr>
          <p:spPr bwMode="auto">
            <a:xfrm>
              <a:off x="1368" y="1966"/>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4" name="Group 9"/>
          <p:cNvGrpSpPr>
            <a:grpSpLocks/>
          </p:cNvGrpSpPr>
          <p:nvPr/>
        </p:nvGrpSpPr>
        <p:grpSpPr bwMode="auto">
          <a:xfrm>
            <a:off x="5326063" y="4392613"/>
            <a:ext cx="381000" cy="874712"/>
            <a:chOff x="1368" y="1687"/>
            <a:chExt cx="198" cy="551"/>
          </a:xfrm>
        </p:grpSpPr>
        <p:sp>
          <p:nvSpPr>
            <p:cNvPr id="44042" name="Line 10"/>
            <p:cNvSpPr>
              <a:spLocks noChangeShapeType="1"/>
            </p:cNvSpPr>
            <p:nvPr/>
          </p:nvSpPr>
          <p:spPr bwMode="auto">
            <a:xfrm flipV="1">
              <a:off x="1368" y="1687"/>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44043" name="Line 11"/>
            <p:cNvSpPr>
              <a:spLocks noChangeShapeType="1"/>
            </p:cNvSpPr>
            <p:nvPr/>
          </p:nvSpPr>
          <p:spPr bwMode="auto">
            <a:xfrm>
              <a:off x="1368" y="1966"/>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5" name="Group 12"/>
          <p:cNvGrpSpPr>
            <a:grpSpLocks/>
          </p:cNvGrpSpPr>
          <p:nvPr/>
        </p:nvGrpSpPr>
        <p:grpSpPr bwMode="auto">
          <a:xfrm>
            <a:off x="2041525" y="2952750"/>
            <a:ext cx="379413" cy="873125"/>
            <a:chOff x="1368" y="1687"/>
            <a:chExt cx="198" cy="551"/>
          </a:xfrm>
        </p:grpSpPr>
        <p:sp>
          <p:nvSpPr>
            <p:cNvPr id="44045" name="Line 13"/>
            <p:cNvSpPr>
              <a:spLocks noChangeShapeType="1"/>
            </p:cNvSpPr>
            <p:nvPr/>
          </p:nvSpPr>
          <p:spPr bwMode="auto">
            <a:xfrm flipV="1">
              <a:off x="1368" y="1687"/>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44046" name="Line 14"/>
            <p:cNvSpPr>
              <a:spLocks noChangeShapeType="1"/>
            </p:cNvSpPr>
            <p:nvPr/>
          </p:nvSpPr>
          <p:spPr bwMode="auto">
            <a:xfrm>
              <a:off x="1368" y="1966"/>
              <a:ext cx="198" cy="27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44047" name="Rectangle 15"/>
          <p:cNvSpPr>
            <a:spLocks noChangeArrowheads="1"/>
          </p:cNvSpPr>
          <p:nvPr/>
        </p:nvSpPr>
        <p:spPr bwMode="ltGray">
          <a:xfrm>
            <a:off x="942975" y="2841625"/>
            <a:ext cx="1109663" cy="1125538"/>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dirty="0">
                <a:solidFill>
                  <a:schemeClr val="folHlink"/>
                </a:solidFill>
                <a:effectLst>
                  <a:outerShdw blurRad="38100" dist="38100" dir="2700000" algn="tl">
                    <a:srgbClr val="000000"/>
                  </a:outerShdw>
                </a:effectLst>
                <a:latin typeface="Arial" charset="0"/>
              </a:rPr>
              <a:t>Newly</a:t>
            </a:r>
            <a:br>
              <a:rPr lang="en-US" sz="1600" b="1" dirty="0">
                <a:solidFill>
                  <a:schemeClr val="folHlink"/>
                </a:solidFill>
                <a:effectLst>
                  <a:outerShdw blurRad="38100" dist="38100" dir="2700000" algn="tl">
                    <a:srgbClr val="000000"/>
                  </a:outerShdw>
                </a:effectLst>
                <a:latin typeface="Arial" charset="0"/>
              </a:rPr>
            </a:br>
            <a:r>
              <a:rPr lang="en-US" sz="1600" b="1" dirty="0">
                <a:solidFill>
                  <a:schemeClr val="folHlink"/>
                </a:solidFill>
                <a:effectLst>
                  <a:outerShdw blurRad="38100" dist="38100" dir="2700000" algn="tl">
                    <a:srgbClr val="000000"/>
                  </a:outerShdw>
                </a:effectLst>
                <a:latin typeface="Arial" charset="0"/>
              </a:rPr>
              <a:t>diagnosed</a:t>
            </a:r>
            <a:br>
              <a:rPr lang="en-US" sz="1600" b="1" dirty="0">
                <a:solidFill>
                  <a:schemeClr val="folHlink"/>
                </a:solidFill>
                <a:effectLst>
                  <a:outerShdw blurRad="38100" dist="38100" dir="2700000" algn="tl">
                    <a:srgbClr val="000000"/>
                  </a:outerShdw>
                </a:effectLst>
                <a:latin typeface="Arial" charset="0"/>
              </a:rPr>
            </a:br>
            <a:r>
              <a:rPr lang="en-US" sz="1600" b="1" dirty="0">
                <a:solidFill>
                  <a:schemeClr val="folHlink"/>
                </a:solidFill>
                <a:effectLst>
                  <a:outerShdw blurRad="38100" dist="38100" dir="2700000" algn="tl">
                    <a:srgbClr val="000000"/>
                  </a:outerShdw>
                </a:effectLst>
                <a:latin typeface="Arial" charset="0"/>
              </a:rPr>
              <a:t>epilepsy</a:t>
            </a:r>
            <a:br>
              <a:rPr lang="en-US" sz="1600" b="1" dirty="0">
                <a:solidFill>
                  <a:schemeClr val="folHlink"/>
                </a:solidFill>
                <a:effectLst>
                  <a:outerShdw blurRad="38100" dist="38100" dir="2700000" algn="tl">
                    <a:srgbClr val="000000"/>
                  </a:outerShdw>
                </a:effectLst>
                <a:latin typeface="Arial" charset="0"/>
              </a:rPr>
            </a:br>
            <a:r>
              <a:rPr lang="en-US" sz="1600" b="1" dirty="0" err="1">
                <a:solidFill>
                  <a:schemeClr val="folHlink"/>
                </a:solidFill>
                <a:effectLst>
                  <a:outerShdw blurRad="38100" dist="38100" dir="2700000" algn="tl">
                    <a:srgbClr val="000000"/>
                  </a:outerShdw>
                </a:effectLst>
                <a:latin typeface="Arial" charset="0"/>
              </a:rPr>
              <a:t>n</a:t>
            </a:r>
            <a:r>
              <a:rPr lang="en-US" sz="1600" b="1" dirty="0">
                <a:solidFill>
                  <a:schemeClr val="folHlink"/>
                </a:solidFill>
                <a:effectLst>
                  <a:outerShdw blurRad="38100" dist="38100" dir="2700000" algn="tl">
                    <a:srgbClr val="000000"/>
                  </a:outerShdw>
                </a:effectLst>
                <a:latin typeface="Arial" charset="0"/>
              </a:rPr>
              <a:t>=470</a:t>
            </a:r>
          </a:p>
        </p:txBody>
      </p:sp>
      <p:sp>
        <p:nvSpPr>
          <p:cNvPr id="44048" name="Rectangle 16"/>
          <p:cNvSpPr>
            <a:spLocks noChangeArrowheads="1"/>
          </p:cNvSpPr>
          <p:nvPr/>
        </p:nvSpPr>
        <p:spPr bwMode="auto">
          <a:xfrm>
            <a:off x="2298700" y="1817688"/>
            <a:ext cx="1466850" cy="655637"/>
          </a:xfrm>
          <a:prstGeom prst="rect">
            <a:avLst/>
          </a:prstGeom>
          <a:noFill/>
          <a:ln w="28575">
            <a:noFill/>
            <a:miter lim="800000"/>
            <a:headEnd/>
            <a:tailEnd/>
          </a:ln>
          <a:effectLst/>
        </p:spPr>
        <p:txBody>
          <a:bodyPr wrap="none" lIns="89245" tIns="44623" rIns="89245" bIns="44623">
            <a:prstTxWarp prst="textNoShape">
              <a:avLst/>
            </a:prstTxWarp>
            <a:spAutoFit/>
          </a:bodyPr>
          <a:lstStyle/>
          <a:p>
            <a:pPr algn="ctr" defTabSz="892175" eaLnBrk="0" hangingPunct="0"/>
            <a:r>
              <a:rPr lang="en-US" b="1" dirty="0" err="1">
                <a:latin typeface="Arial" charset="0"/>
              </a:rPr>
              <a:t>Monotherapy</a:t>
            </a:r>
            <a:endParaRPr lang="en-US" b="1" dirty="0">
              <a:latin typeface="Arial" charset="0"/>
            </a:endParaRPr>
          </a:p>
          <a:p>
            <a:pPr algn="ctr" defTabSz="892175" eaLnBrk="0" hangingPunct="0"/>
            <a:r>
              <a:rPr lang="en-US" b="1" dirty="0">
                <a:latin typeface="Arial" charset="0"/>
              </a:rPr>
              <a:t>1st AED</a:t>
            </a:r>
          </a:p>
        </p:txBody>
      </p:sp>
      <p:sp>
        <p:nvSpPr>
          <p:cNvPr id="44049" name="Rectangle 17"/>
          <p:cNvSpPr>
            <a:spLocks noChangeArrowheads="1"/>
          </p:cNvSpPr>
          <p:nvPr/>
        </p:nvSpPr>
        <p:spPr bwMode="ltGray">
          <a:xfrm>
            <a:off x="2409825" y="2536825"/>
            <a:ext cx="1246188" cy="622300"/>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a:solidFill>
                  <a:schemeClr val="folHlink"/>
                </a:solidFill>
                <a:effectLst>
                  <a:outerShdw blurRad="38100" dist="38100" dir="2700000" algn="tl">
                    <a:srgbClr val="000000"/>
                  </a:outerShdw>
                </a:effectLst>
                <a:latin typeface="Arial" charset="0"/>
              </a:rPr>
              <a:t>Seizure-free</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47%</a:t>
            </a:r>
          </a:p>
        </p:txBody>
      </p:sp>
      <p:sp>
        <p:nvSpPr>
          <p:cNvPr id="44050" name="Rectangle 18"/>
          <p:cNvSpPr>
            <a:spLocks noChangeArrowheads="1"/>
          </p:cNvSpPr>
          <p:nvPr/>
        </p:nvSpPr>
        <p:spPr bwMode="ltGray">
          <a:xfrm>
            <a:off x="2368550" y="3730625"/>
            <a:ext cx="1325563" cy="873125"/>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a:solidFill>
                  <a:schemeClr val="folHlink"/>
                </a:solidFill>
                <a:effectLst>
                  <a:outerShdw blurRad="38100" dist="38100" dir="2700000" algn="tl">
                    <a:srgbClr val="000000"/>
                  </a:outerShdw>
                </a:effectLst>
                <a:latin typeface="Arial" charset="0"/>
              </a:rPr>
              <a:t>Uncontrolled</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seizures</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53%</a:t>
            </a:r>
          </a:p>
        </p:txBody>
      </p:sp>
      <p:sp>
        <p:nvSpPr>
          <p:cNvPr id="44051" name="Rectangle 19"/>
          <p:cNvSpPr>
            <a:spLocks noChangeArrowheads="1"/>
          </p:cNvSpPr>
          <p:nvPr/>
        </p:nvSpPr>
        <p:spPr bwMode="auto">
          <a:xfrm>
            <a:off x="3935413" y="1817688"/>
            <a:ext cx="1466850" cy="655637"/>
          </a:xfrm>
          <a:prstGeom prst="rect">
            <a:avLst/>
          </a:prstGeom>
          <a:noFill/>
          <a:ln w="28575">
            <a:noFill/>
            <a:miter lim="800000"/>
            <a:headEnd/>
            <a:tailEnd/>
          </a:ln>
          <a:effectLst/>
        </p:spPr>
        <p:txBody>
          <a:bodyPr wrap="none" lIns="89245" tIns="44623" rIns="89245" bIns="44623">
            <a:prstTxWarp prst="textNoShape">
              <a:avLst/>
            </a:prstTxWarp>
            <a:spAutoFit/>
          </a:bodyPr>
          <a:lstStyle/>
          <a:p>
            <a:pPr algn="ctr" defTabSz="892175" eaLnBrk="0" hangingPunct="0"/>
            <a:r>
              <a:rPr lang="en-US" b="1">
                <a:latin typeface="Arial" charset="0"/>
              </a:rPr>
              <a:t>Monotherapy</a:t>
            </a:r>
          </a:p>
          <a:p>
            <a:pPr algn="ctr" defTabSz="892175" eaLnBrk="0" hangingPunct="0"/>
            <a:r>
              <a:rPr lang="en-US" b="1">
                <a:latin typeface="Arial" charset="0"/>
              </a:rPr>
              <a:t>2nd AED</a:t>
            </a:r>
          </a:p>
        </p:txBody>
      </p:sp>
      <p:sp>
        <p:nvSpPr>
          <p:cNvPr id="44052" name="Rectangle 20"/>
          <p:cNvSpPr>
            <a:spLocks noChangeArrowheads="1"/>
          </p:cNvSpPr>
          <p:nvPr/>
        </p:nvSpPr>
        <p:spPr bwMode="ltGray">
          <a:xfrm>
            <a:off x="4046538" y="3476625"/>
            <a:ext cx="1246187" cy="623888"/>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a:solidFill>
                  <a:schemeClr val="folHlink"/>
                </a:solidFill>
                <a:effectLst>
                  <a:outerShdw blurRad="38100" dist="38100" dir="2700000" algn="tl">
                    <a:srgbClr val="000000"/>
                  </a:outerShdw>
                </a:effectLst>
                <a:latin typeface="Arial" charset="0"/>
              </a:rPr>
              <a:t>Seizure-free</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13%</a:t>
            </a:r>
          </a:p>
        </p:txBody>
      </p:sp>
      <p:sp>
        <p:nvSpPr>
          <p:cNvPr id="44053" name="Rectangle 21"/>
          <p:cNvSpPr>
            <a:spLocks noChangeArrowheads="1"/>
          </p:cNvSpPr>
          <p:nvPr/>
        </p:nvSpPr>
        <p:spPr bwMode="ltGray">
          <a:xfrm>
            <a:off x="4006850" y="4416425"/>
            <a:ext cx="1325563" cy="874713"/>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a:solidFill>
                  <a:schemeClr val="folHlink"/>
                </a:solidFill>
                <a:effectLst>
                  <a:outerShdw blurRad="38100" dist="38100" dir="2700000" algn="tl">
                    <a:srgbClr val="000000"/>
                  </a:outerShdw>
                </a:effectLst>
                <a:latin typeface="Arial" charset="0"/>
              </a:rPr>
              <a:t>Uncontrolled</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seizures</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40%</a:t>
            </a:r>
          </a:p>
        </p:txBody>
      </p:sp>
      <p:sp>
        <p:nvSpPr>
          <p:cNvPr id="44054" name="Rectangle 22"/>
          <p:cNvSpPr>
            <a:spLocks noChangeArrowheads="1"/>
          </p:cNvSpPr>
          <p:nvPr/>
        </p:nvSpPr>
        <p:spPr bwMode="auto">
          <a:xfrm>
            <a:off x="5573713" y="1817688"/>
            <a:ext cx="1466850" cy="655637"/>
          </a:xfrm>
          <a:prstGeom prst="rect">
            <a:avLst/>
          </a:prstGeom>
          <a:noFill/>
          <a:ln w="28575">
            <a:noFill/>
            <a:miter lim="800000"/>
            <a:headEnd/>
            <a:tailEnd/>
          </a:ln>
          <a:effectLst/>
        </p:spPr>
        <p:txBody>
          <a:bodyPr wrap="none" lIns="89245" tIns="44623" rIns="89245" bIns="44623">
            <a:prstTxWarp prst="textNoShape">
              <a:avLst/>
            </a:prstTxWarp>
            <a:spAutoFit/>
          </a:bodyPr>
          <a:lstStyle/>
          <a:p>
            <a:pPr algn="ctr" defTabSz="892175" eaLnBrk="0" hangingPunct="0"/>
            <a:r>
              <a:rPr lang="en-US" b="1">
                <a:latin typeface="Arial" charset="0"/>
              </a:rPr>
              <a:t>Monotherapy</a:t>
            </a:r>
          </a:p>
          <a:p>
            <a:pPr algn="ctr" defTabSz="892175" eaLnBrk="0" hangingPunct="0"/>
            <a:r>
              <a:rPr lang="en-US" b="1">
                <a:latin typeface="Arial" charset="0"/>
              </a:rPr>
              <a:t>3rd AED</a:t>
            </a:r>
          </a:p>
        </p:txBody>
      </p:sp>
      <p:sp>
        <p:nvSpPr>
          <p:cNvPr id="44055" name="Rectangle 23"/>
          <p:cNvSpPr>
            <a:spLocks noChangeArrowheads="1"/>
          </p:cNvSpPr>
          <p:nvPr/>
        </p:nvSpPr>
        <p:spPr bwMode="ltGray">
          <a:xfrm>
            <a:off x="5684838" y="3883025"/>
            <a:ext cx="1244600" cy="623888"/>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a:solidFill>
                  <a:schemeClr val="folHlink"/>
                </a:solidFill>
                <a:effectLst>
                  <a:outerShdw blurRad="38100" dist="38100" dir="2700000" algn="tl">
                    <a:srgbClr val="000000"/>
                  </a:outerShdw>
                </a:effectLst>
                <a:latin typeface="Arial" charset="0"/>
              </a:rPr>
              <a:t>Seizure-free</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1%</a:t>
            </a:r>
          </a:p>
        </p:txBody>
      </p:sp>
      <p:sp>
        <p:nvSpPr>
          <p:cNvPr id="44056" name="Rectangle 24"/>
          <p:cNvSpPr>
            <a:spLocks noChangeArrowheads="1"/>
          </p:cNvSpPr>
          <p:nvPr/>
        </p:nvSpPr>
        <p:spPr bwMode="ltGray">
          <a:xfrm>
            <a:off x="5643563" y="4822825"/>
            <a:ext cx="1327150" cy="874713"/>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dirty="0">
                <a:solidFill>
                  <a:schemeClr val="folHlink"/>
                </a:solidFill>
                <a:effectLst>
                  <a:outerShdw blurRad="38100" dist="38100" dir="2700000" algn="tl">
                    <a:srgbClr val="000000"/>
                  </a:outerShdw>
                </a:effectLst>
                <a:latin typeface="Arial" charset="0"/>
              </a:rPr>
              <a:t>Uncontrolled</a:t>
            </a:r>
            <a:br>
              <a:rPr lang="en-US" sz="1600" b="1" dirty="0">
                <a:solidFill>
                  <a:schemeClr val="folHlink"/>
                </a:solidFill>
                <a:effectLst>
                  <a:outerShdw blurRad="38100" dist="38100" dir="2700000" algn="tl">
                    <a:srgbClr val="000000"/>
                  </a:outerShdw>
                </a:effectLst>
                <a:latin typeface="Arial" charset="0"/>
              </a:rPr>
            </a:br>
            <a:r>
              <a:rPr lang="en-US" sz="1600" b="1" dirty="0">
                <a:solidFill>
                  <a:schemeClr val="folHlink"/>
                </a:solidFill>
                <a:effectLst>
                  <a:outerShdw blurRad="38100" dist="38100" dir="2700000" algn="tl">
                    <a:srgbClr val="000000"/>
                  </a:outerShdw>
                </a:effectLst>
                <a:latin typeface="Arial" charset="0"/>
              </a:rPr>
              <a:t>seizures</a:t>
            </a:r>
            <a:br>
              <a:rPr lang="en-US" sz="1600" b="1" dirty="0">
                <a:solidFill>
                  <a:schemeClr val="folHlink"/>
                </a:solidFill>
                <a:effectLst>
                  <a:outerShdw blurRad="38100" dist="38100" dir="2700000" algn="tl">
                    <a:srgbClr val="000000"/>
                  </a:outerShdw>
                </a:effectLst>
                <a:latin typeface="Arial" charset="0"/>
              </a:rPr>
            </a:br>
            <a:r>
              <a:rPr lang="en-US" sz="1600" b="1" dirty="0">
                <a:solidFill>
                  <a:schemeClr val="folHlink"/>
                </a:solidFill>
                <a:effectLst>
                  <a:outerShdw blurRad="38100" dist="38100" dir="2700000" algn="tl">
                    <a:srgbClr val="000000"/>
                  </a:outerShdw>
                </a:effectLst>
                <a:latin typeface="Arial" charset="0"/>
              </a:rPr>
              <a:t>39%</a:t>
            </a:r>
          </a:p>
        </p:txBody>
      </p:sp>
      <p:sp>
        <p:nvSpPr>
          <p:cNvPr id="44057" name="Rectangle 25"/>
          <p:cNvSpPr>
            <a:spLocks noChangeArrowheads="1"/>
          </p:cNvSpPr>
          <p:nvPr/>
        </p:nvSpPr>
        <p:spPr bwMode="auto">
          <a:xfrm>
            <a:off x="7312025" y="1817688"/>
            <a:ext cx="1282700" cy="655637"/>
          </a:xfrm>
          <a:prstGeom prst="rect">
            <a:avLst/>
          </a:prstGeom>
          <a:noFill/>
          <a:ln w="28575">
            <a:noFill/>
            <a:miter lim="800000"/>
            <a:headEnd/>
            <a:tailEnd/>
          </a:ln>
          <a:effectLst/>
        </p:spPr>
        <p:txBody>
          <a:bodyPr wrap="none" lIns="89245" tIns="44623" rIns="89245" bIns="44623">
            <a:prstTxWarp prst="textNoShape">
              <a:avLst/>
            </a:prstTxWarp>
            <a:spAutoFit/>
          </a:bodyPr>
          <a:lstStyle/>
          <a:p>
            <a:pPr algn="ctr" defTabSz="892175" eaLnBrk="0" hangingPunct="0"/>
            <a:r>
              <a:rPr lang="en-US" b="1">
                <a:latin typeface="Arial" charset="0"/>
              </a:rPr>
              <a:t>Adjunctive </a:t>
            </a:r>
            <a:br>
              <a:rPr lang="en-US" b="1">
                <a:latin typeface="Arial" charset="0"/>
              </a:rPr>
            </a:br>
            <a:r>
              <a:rPr lang="en-US" b="1">
                <a:latin typeface="Arial" charset="0"/>
              </a:rPr>
              <a:t>Therapy</a:t>
            </a:r>
          </a:p>
        </p:txBody>
      </p:sp>
      <p:sp>
        <p:nvSpPr>
          <p:cNvPr id="44058" name="Rectangle 26"/>
          <p:cNvSpPr>
            <a:spLocks noChangeArrowheads="1"/>
          </p:cNvSpPr>
          <p:nvPr/>
        </p:nvSpPr>
        <p:spPr bwMode="ltGray">
          <a:xfrm>
            <a:off x="7327900" y="4314825"/>
            <a:ext cx="1246188" cy="623888"/>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a:solidFill>
                  <a:schemeClr val="folHlink"/>
                </a:solidFill>
                <a:effectLst>
                  <a:outerShdw blurRad="38100" dist="38100" dir="2700000" algn="tl">
                    <a:srgbClr val="000000"/>
                  </a:outerShdw>
                </a:effectLst>
                <a:latin typeface="Arial" charset="0"/>
              </a:rPr>
              <a:t>Seizure-free</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3%</a:t>
            </a:r>
          </a:p>
        </p:txBody>
      </p:sp>
      <p:sp>
        <p:nvSpPr>
          <p:cNvPr id="44059" name="Rectangle 27"/>
          <p:cNvSpPr>
            <a:spLocks noChangeArrowheads="1"/>
          </p:cNvSpPr>
          <p:nvPr/>
        </p:nvSpPr>
        <p:spPr bwMode="ltGray">
          <a:xfrm>
            <a:off x="7288213" y="5254625"/>
            <a:ext cx="1325562" cy="874713"/>
          </a:xfrm>
          <a:prstGeom prst="rect">
            <a:avLst/>
          </a:prstGeom>
          <a:gradFill rotWithShape="0">
            <a:gsLst>
              <a:gs pos="0">
                <a:srgbClr val="008A5C"/>
              </a:gs>
              <a:gs pos="50000">
                <a:srgbClr val="005639"/>
              </a:gs>
              <a:gs pos="100000">
                <a:srgbClr val="008A5C"/>
              </a:gs>
            </a:gsLst>
            <a:lin ang="5400000" scaled="1"/>
          </a:gradFill>
          <a:ln w="28575">
            <a:solidFill>
              <a:schemeClr val="tx1"/>
            </a:solidFill>
            <a:miter lim="800000"/>
            <a:headEnd/>
            <a:tailEnd/>
          </a:ln>
          <a:effectLst/>
        </p:spPr>
        <p:txBody>
          <a:bodyPr wrap="none" lIns="89245" tIns="44623" rIns="89245" bIns="44623">
            <a:prstTxWarp prst="textNoShape">
              <a:avLst/>
            </a:prstTxWarp>
            <a:spAutoFit/>
          </a:bodyPr>
          <a:lstStyle/>
          <a:p>
            <a:pPr algn="ctr" defTabSz="892175" eaLnBrk="0" hangingPunct="0"/>
            <a:r>
              <a:rPr lang="en-US" sz="1600" b="1">
                <a:solidFill>
                  <a:schemeClr val="folHlink"/>
                </a:solidFill>
                <a:effectLst>
                  <a:outerShdw blurRad="38100" dist="38100" dir="2700000" algn="tl">
                    <a:srgbClr val="000000"/>
                  </a:outerShdw>
                </a:effectLst>
                <a:latin typeface="Arial" charset="0"/>
              </a:rPr>
              <a:t>Uncontrolled</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seizures</a:t>
            </a:r>
            <a:br>
              <a:rPr lang="en-US" sz="1600" b="1">
                <a:solidFill>
                  <a:schemeClr val="folHlink"/>
                </a:solidFill>
                <a:effectLst>
                  <a:outerShdw blurRad="38100" dist="38100" dir="2700000" algn="tl">
                    <a:srgbClr val="000000"/>
                  </a:outerShdw>
                </a:effectLst>
                <a:latin typeface="Arial" charset="0"/>
              </a:rPr>
            </a:br>
            <a:r>
              <a:rPr lang="en-US" sz="1600" b="1">
                <a:solidFill>
                  <a:schemeClr val="folHlink"/>
                </a:solidFill>
                <a:effectLst>
                  <a:outerShdw blurRad="38100" dist="38100" dir="2700000" algn="tl">
                    <a:srgbClr val="000000"/>
                  </a:outerShdw>
                </a:effectLst>
                <a:latin typeface="Arial" charset="0"/>
              </a:rPr>
              <a:t>36%</a:t>
            </a:r>
          </a:p>
        </p:txBody>
      </p:sp>
      <p:sp>
        <p:nvSpPr>
          <p:cNvPr id="44060" name="Rectangle 28"/>
          <p:cNvSpPr>
            <a:spLocks noChangeArrowheads="1"/>
          </p:cNvSpPr>
          <p:nvPr/>
        </p:nvSpPr>
        <p:spPr bwMode="auto">
          <a:xfrm>
            <a:off x="460375" y="6445250"/>
            <a:ext cx="2136448" cy="213228"/>
          </a:xfrm>
          <a:prstGeom prst="rect">
            <a:avLst/>
          </a:prstGeom>
          <a:noFill/>
          <a:ln w="28575">
            <a:noFill/>
            <a:miter lim="800000"/>
            <a:headEnd/>
            <a:tailEnd/>
          </a:ln>
          <a:effectLst/>
        </p:spPr>
        <p:txBody>
          <a:bodyPr wrap="none" lIns="89245" tIns="44623" rIns="89245" bIns="44623">
            <a:prstTxWarp prst="textNoShape">
              <a:avLst/>
            </a:prstTxWarp>
            <a:spAutoFit/>
          </a:bodyPr>
          <a:lstStyle/>
          <a:p>
            <a:pPr defTabSz="892175" eaLnBrk="0" hangingPunct="0"/>
            <a:r>
              <a:rPr lang="en-US" sz="800" dirty="0">
                <a:latin typeface="Arial" charset="0"/>
              </a:rPr>
              <a:t>Kwan et al. </a:t>
            </a:r>
            <a:r>
              <a:rPr lang="en-US" sz="800" i="1" dirty="0">
                <a:latin typeface="Arial" charset="0"/>
              </a:rPr>
              <a:t>N </a:t>
            </a:r>
            <a:r>
              <a:rPr lang="en-US" sz="800" i="1" dirty="0" err="1">
                <a:latin typeface="Arial" charset="0"/>
              </a:rPr>
              <a:t>Engl</a:t>
            </a:r>
            <a:r>
              <a:rPr lang="en-US" sz="800" i="1" dirty="0">
                <a:latin typeface="Arial" charset="0"/>
              </a:rPr>
              <a:t> J Med</a:t>
            </a:r>
            <a:r>
              <a:rPr lang="en-US" sz="800" dirty="0">
                <a:latin typeface="Arial" charset="0"/>
              </a:rPr>
              <a:t> 2000;342:314-19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Two Devices Under Investigation For Epilepsy Treatment</a:t>
            </a:r>
            <a:endParaRPr lang="en-US" sz="2400" dirty="0"/>
          </a:p>
        </p:txBody>
      </p:sp>
      <p:sp>
        <p:nvSpPr>
          <p:cNvPr id="3" name="Content Placeholder 2"/>
          <p:cNvSpPr>
            <a:spLocks noGrp="1"/>
          </p:cNvSpPr>
          <p:nvPr>
            <p:ph idx="1"/>
          </p:nvPr>
        </p:nvSpPr>
        <p:spPr/>
        <p:txBody>
          <a:bodyPr/>
          <a:lstStyle/>
          <a:p>
            <a:r>
              <a:rPr lang="en-US" dirty="0" err="1" smtClean="0"/>
              <a:t>NeuroPACE</a:t>
            </a:r>
            <a:endParaRPr lang="en-US" dirty="0" smtClean="0"/>
          </a:p>
          <a:p>
            <a:r>
              <a:rPr lang="en-US" dirty="0" err="1" smtClean="0"/>
              <a:t>Sante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Responsive </a:t>
            </a:r>
            <a:r>
              <a:rPr lang="en-US" dirty="0" err="1" smtClean="0"/>
              <a:t>Neurostimulation</a:t>
            </a:r>
            <a:r>
              <a:rPr lang="en-US" dirty="0" smtClean="0"/>
              <a:t> (</a:t>
            </a:r>
            <a:r>
              <a:rPr lang="en-US" dirty="0" err="1" smtClean="0"/>
              <a:t>NeuroPace</a:t>
            </a:r>
            <a:r>
              <a:rPr lang="en-US" dirty="0" smtClean="0"/>
              <a:t>, Inc)</a:t>
            </a:r>
            <a:endParaRPr lang="en-US" dirty="0"/>
          </a:p>
        </p:txBody>
      </p:sp>
      <p:sp>
        <p:nvSpPr>
          <p:cNvPr id="3" name="Content Placeholder 2"/>
          <p:cNvSpPr>
            <a:spLocks noGrp="1"/>
          </p:cNvSpPr>
          <p:nvPr>
            <p:ph idx="1"/>
          </p:nvPr>
        </p:nvSpPr>
        <p:spPr/>
        <p:txBody>
          <a:bodyPr>
            <a:normAutofit/>
          </a:bodyPr>
          <a:lstStyle/>
          <a:p>
            <a:r>
              <a:rPr lang="en-US" dirty="0" smtClean="0"/>
              <a:t>Implanted </a:t>
            </a:r>
            <a:r>
              <a:rPr lang="en-US" dirty="0" err="1" smtClean="0"/>
              <a:t>neurostimulator</a:t>
            </a:r>
            <a:endParaRPr lang="en-US" dirty="0" smtClean="0"/>
          </a:p>
          <a:p>
            <a:r>
              <a:rPr lang="en-US" dirty="0" smtClean="0"/>
              <a:t>Electrodes at seizure focus site</a:t>
            </a:r>
          </a:p>
          <a:p>
            <a:r>
              <a:rPr lang="en-US" dirty="0" smtClean="0"/>
              <a:t>Detects seizure activity and provides stimulation</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81000"/>
            <a:ext cx="4800600" cy="4669844"/>
          </a:xfrm>
          <a:prstGeom prst="rect">
            <a:avLst/>
          </a:prstGeom>
        </p:spPr>
      </p:pic>
      <p:pic>
        <p:nvPicPr>
          <p:cNvPr id="5" name="Picture 4"/>
          <p:cNvPicPr>
            <a:picLocks noChangeAspect="1"/>
          </p:cNvPicPr>
          <p:nvPr/>
        </p:nvPicPr>
        <p:blipFill>
          <a:blip r:embed="rId3"/>
          <a:stretch>
            <a:fillRect/>
          </a:stretch>
        </p:blipFill>
        <p:spPr>
          <a:xfrm>
            <a:off x="5334000" y="2514600"/>
            <a:ext cx="3505200" cy="397781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533400"/>
            <a:ext cx="8318500" cy="3835400"/>
          </a:xfrm>
          <a:prstGeom prst="rect">
            <a:avLst/>
          </a:prstGeom>
        </p:spPr>
      </p:pic>
      <p:sp>
        <p:nvSpPr>
          <p:cNvPr id="6" name="TextBox 5"/>
          <p:cNvSpPr txBox="1"/>
          <p:nvPr/>
        </p:nvSpPr>
        <p:spPr>
          <a:xfrm>
            <a:off x="535998" y="6174967"/>
            <a:ext cx="7014576" cy="338554"/>
          </a:xfrm>
          <a:prstGeom prst="rect">
            <a:avLst/>
          </a:prstGeom>
          <a:noFill/>
        </p:spPr>
        <p:txBody>
          <a:bodyPr wrap="square" rtlCol="0">
            <a:spAutoFit/>
          </a:bodyPr>
          <a:lstStyle/>
          <a:p>
            <a:r>
              <a:rPr lang="en-US" sz="800" dirty="0">
                <a:latin typeface="Times New Roman"/>
                <a:cs typeface="Times New Roman"/>
              </a:rPr>
              <a:t>Technology Insight: </a:t>
            </a:r>
            <a:r>
              <a:rPr lang="en-US" sz="800" dirty="0" err="1">
                <a:latin typeface="Times New Roman"/>
                <a:cs typeface="Times New Roman"/>
              </a:rPr>
              <a:t>neuroengineering</a:t>
            </a:r>
            <a:r>
              <a:rPr lang="en-US" sz="800" dirty="0">
                <a:latin typeface="Times New Roman"/>
                <a:cs typeface="Times New Roman"/>
              </a:rPr>
              <a:t> and epilepsy—designing devices for seizure control William C Stacey and Brian </a:t>
            </a:r>
            <a:r>
              <a:rPr lang="en-US" sz="800" dirty="0" err="1">
                <a:latin typeface="Times New Roman"/>
                <a:cs typeface="Times New Roman"/>
              </a:rPr>
              <a:t>Litt</a:t>
            </a:r>
            <a:r>
              <a:rPr lang="en-US" sz="800" dirty="0">
                <a:latin typeface="Times New Roman"/>
                <a:cs typeface="Times New Roman"/>
              </a:rPr>
              <a:t> Nature Clinical Practice Neurology (2008) 4, 190-201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52399"/>
            <a:ext cx="8763000" cy="6025793"/>
          </a:xfrm>
          <a:prstGeom prst="rect">
            <a:avLst/>
          </a:prstGeom>
        </p:spPr>
      </p:pic>
      <p:sp>
        <p:nvSpPr>
          <p:cNvPr id="5" name="TextBox 4"/>
          <p:cNvSpPr txBox="1"/>
          <p:nvPr/>
        </p:nvSpPr>
        <p:spPr>
          <a:xfrm>
            <a:off x="535998" y="6174967"/>
            <a:ext cx="7014576" cy="338554"/>
          </a:xfrm>
          <a:prstGeom prst="rect">
            <a:avLst/>
          </a:prstGeom>
          <a:noFill/>
        </p:spPr>
        <p:txBody>
          <a:bodyPr wrap="square" rtlCol="0">
            <a:spAutoFit/>
          </a:bodyPr>
          <a:lstStyle/>
          <a:p>
            <a:r>
              <a:rPr lang="en-US" sz="800" dirty="0" err="1" smtClean="0">
                <a:latin typeface="Times New Roman"/>
                <a:cs typeface="Times New Roman"/>
              </a:rPr>
              <a:t>Bergey</a:t>
            </a:r>
            <a:r>
              <a:rPr lang="en-US" sz="800" dirty="0" smtClean="0">
                <a:latin typeface="Times New Roman"/>
                <a:cs typeface="Times New Roman"/>
              </a:rPr>
              <a:t>, GB, </a:t>
            </a:r>
            <a:r>
              <a:rPr lang="en-US" sz="800" dirty="0" err="1" smtClean="0">
                <a:latin typeface="Times New Roman"/>
                <a:cs typeface="Times New Roman"/>
              </a:rPr>
              <a:t>et.al</a:t>
            </a:r>
            <a:r>
              <a:rPr lang="en-US" sz="800" dirty="0" smtClean="0">
                <a:latin typeface="Times New Roman"/>
                <a:cs typeface="Times New Roman"/>
              </a:rPr>
              <a:t>., Implementation of an external responsive </a:t>
            </a:r>
            <a:r>
              <a:rPr lang="en-US" sz="800" dirty="0" err="1" smtClean="0">
                <a:latin typeface="Times New Roman"/>
                <a:cs typeface="Times New Roman"/>
              </a:rPr>
              <a:t>neurostimulator</a:t>
            </a:r>
            <a:r>
              <a:rPr lang="en-US" sz="800" dirty="0" smtClean="0">
                <a:latin typeface="Times New Roman"/>
                <a:cs typeface="Times New Roman"/>
              </a:rPr>
              <a:t> system (</a:t>
            </a:r>
            <a:r>
              <a:rPr lang="en-US" sz="800" dirty="0" err="1" smtClean="0">
                <a:latin typeface="Times New Roman"/>
                <a:cs typeface="Times New Roman"/>
              </a:rPr>
              <a:t>eRNS</a:t>
            </a:r>
            <a:r>
              <a:rPr lang="en-US" sz="800" dirty="0" smtClean="0">
                <a:latin typeface="Times New Roman"/>
                <a:cs typeface="Times New Roman"/>
              </a:rPr>
              <a:t>) in patients with intractable epilepsy undergoing intracranial seizure monitoring. </a:t>
            </a:r>
            <a:r>
              <a:rPr lang="en-US" sz="800" dirty="0" err="1" smtClean="0">
                <a:latin typeface="Times New Roman"/>
                <a:cs typeface="Times New Roman"/>
              </a:rPr>
              <a:t>Epilepsia</a:t>
            </a:r>
            <a:r>
              <a:rPr lang="en-US" sz="800" dirty="0" smtClean="0">
                <a:latin typeface="Times New Roman"/>
                <a:cs typeface="Times New Roman"/>
              </a:rPr>
              <a:t> </a:t>
            </a:r>
            <a:r>
              <a:rPr lang="en-US" sz="800" dirty="0" err="1" smtClean="0">
                <a:latin typeface="Times New Roman"/>
                <a:cs typeface="Times New Roman"/>
              </a:rPr>
              <a:t>Vol</a:t>
            </a:r>
            <a:r>
              <a:rPr lang="en-US" sz="800" dirty="0" smtClean="0">
                <a:latin typeface="Times New Roman"/>
                <a:cs typeface="Times New Roman"/>
              </a:rPr>
              <a:t> 43, </a:t>
            </a:r>
            <a:r>
              <a:rPr lang="en-US" sz="800" dirty="0" err="1" smtClean="0">
                <a:latin typeface="Times New Roman"/>
                <a:cs typeface="Times New Roman"/>
              </a:rPr>
              <a:t>Suppl</a:t>
            </a:r>
            <a:r>
              <a:rPr lang="en-US" sz="800" dirty="0" smtClean="0">
                <a:latin typeface="Times New Roman"/>
                <a:cs typeface="Times New Roman"/>
              </a:rPr>
              <a:t> 7, 2002 </a:t>
            </a:r>
            <a:endParaRPr lang="en-US" sz="800" dirty="0">
              <a:latin typeface="Times New Roman"/>
              <a:cs typeface="Times New Roman"/>
            </a:endParaRPr>
          </a:p>
        </p:txBody>
      </p:sp>
    </p:spTree>
    <p:extLst>
      <p:ext uri="{BB962C8B-B14F-4D97-AF65-F5344CB8AC3E}">
        <p14:creationId xmlns:p14="http://schemas.microsoft.com/office/powerpoint/2010/main" val="1498975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Responsive </a:t>
            </a:r>
            <a:r>
              <a:rPr lang="en-US" dirty="0" err="1" smtClean="0"/>
              <a:t>Neurostimulation</a:t>
            </a:r>
            <a:r>
              <a:rPr lang="en-US" dirty="0" smtClean="0"/>
              <a:t> (</a:t>
            </a:r>
            <a:r>
              <a:rPr lang="en-US" dirty="0" err="1" smtClean="0"/>
              <a:t>NeuroPACE,Inc</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Randomized, double-blind, sham-stimulation controlled trial (</a:t>
            </a:r>
            <a:r>
              <a:rPr lang="en-US" dirty="0" err="1" smtClean="0"/>
              <a:t>n</a:t>
            </a:r>
            <a:r>
              <a:rPr lang="en-US" dirty="0" smtClean="0"/>
              <a:t>=191; 32 clinical centers)</a:t>
            </a:r>
          </a:p>
          <a:p>
            <a:r>
              <a:rPr lang="en-US" dirty="0" smtClean="0"/>
              <a:t>Patients with medically intractable partial epilepsy and 1 or 2 seizure foci</a:t>
            </a:r>
          </a:p>
          <a:p>
            <a:r>
              <a:rPr lang="en-US" dirty="0" smtClean="0"/>
              <a:t>12 week blinded period; 84 week open label</a:t>
            </a:r>
          </a:p>
          <a:p>
            <a:r>
              <a:rPr lang="en-US" dirty="0" smtClean="0"/>
              <a:t>Seizures significantly reduced in treatment versus sham group in 12 week blinded period (-37.9% vs. -17.3%; </a:t>
            </a:r>
            <a:r>
              <a:rPr lang="en-US" dirty="0" err="1" smtClean="0"/>
              <a:t>p</a:t>
            </a:r>
            <a:r>
              <a:rPr lang="en-US" dirty="0" smtClean="0"/>
              <a:t> = 0.012).</a:t>
            </a:r>
          </a:p>
          <a:p>
            <a:r>
              <a:rPr lang="en-US" dirty="0" smtClean="0"/>
              <a:t>29% of patients in active group had seizures improved by 50%</a:t>
            </a:r>
          </a:p>
          <a:p>
            <a:r>
              <a:rPr lang="en-US" dirty="0" smtClean="0"/>
              <a:t>Sustained in open label period</a:t>
            </a:r>
          </a:p>
        </p:txBody>
      </p:sp>
      <p:sp>
        <p:nvSpPr>
          <p:cNvPr id="4" name="TextBox 3"/>
          <p:cNvSpPr txBox="1"/>
          <p:nvPr/>
        </p:nvSpPr>
        <p:spPr>
          <a:xfrm>
            <a:off x="457200" y="6361381"/>
            <a:ext cx="8229600" cy="215444"/>
          </a:xfrm>
          <a:prstGeom prst="rect">
            <a:avLst/>
          </a:prstGeom>
          <a:noFill/>
        </p:spPr>
        <p:txBody>
          <a:bodyPr wrap="square" rtlCol="0">
            <a:spAutoFit/>
          </a:bodyPr>
          <a:lstStyle/>
          <a:p>
            <a:r>
              <a:rPr lang="en-US" sz="800" dirty="0" smtClean="0"/>
              <a:t>Morrell, MJ et. al. Responsive cortical stimulation for the treatment of medically intractable partial epilepsy. Neurology. 2011 Sep 27;77(13):1295-304.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FFFFFF"/>
                </a:solidFill>
                <a:latin typeface="Arial" charset="0"/>
                <a:ea typeface="msgothic" charset="0"/>
                <a:cs typeface="msgothic" charset="0"/>
              </a:rPr>
              <a:t>Mean disabling seizures by </a:t>
            </a:r>
            <a:r>
              <a:rPr lang="en-GB" sz="1500" b="1" dirty="0" smtClean="0">
                <a:solidFill>
                  <a:srgbClr val="FFFFFF"/>
                </a:solidFill>
                <a:latin typeface="Arial" charset="0"/>
                <a:ea typeface="msgothic" charset="0"/>
                <a:cs typeface="msgothic" charset="0"/>
              </a:rPr>
              <a:t>month</a:t>
            </a:r>
            <a:endParaRPr lang="en-GB" sz="1500" b="1" dirty="0">
              <a:solidFill>
                <a:srgbClr val="FFFFFF"/>
              </a:solidFill>
              <a:latin typeface="Arial" charset="0"/>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6096960" y="5982388"/>
            <a:ext cx="2612160" cy="652389"/>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517760" y="979303"/>
            <a:ext cx="6111360" cy="4893634"/>
          </a:xfrm>
          <a:prstGeom prst="rect">
            <a:avLst/>
          </a:prstGeom>
          <a:noFill/>
          <a:ln w="9525">
            <a:noFill/>
            <a:round/>
            <a:headEnd/>
            <a:tailEnd/>
          </a:ln>
          <a:effectLst/>
        </p:spPr>
      </p:pic>
      <p:sp>
        <p:nvSpPr>
          <p:cNvPr id="3076" name="Text Box 4"/>
          <p:cNvSpPr txBox="1">
            <a:spLocks noChangeArrowheads="1"/>
          </p:cNvSpPr>
          <p:nvPr/>
        </p:nvSpPr>
        <p:spPr bwMode="auto">
          <a:xfrm>
            <a:off x="151776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Morrell M J Neurology 2011;77:1295-1304</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©2011 by Lippincott Williams &amp; Wilkins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Mean disabling seizures by month, observed data N represents the number of subjects with seizure data during that interval. </a:t>
            </a:r>
          </a:p>
        </p:txBody>
      </p:sp>
      <p:pic>
        <p:nvPicPr>
          <p:cNvPr id="3074" name="Picture 2"/>
          <p:cNvPicPr>
            <a:picLocks noChangeAspect="1" noChangeArrowheads="1"/>
          </p:cNvPicPr>
          <p:nvPr/>
        </p:nvPicPr>
        <p:blipFill>
          <a:blip r:embed="rId3"/>
          <a:srcRect/>
          <a:stretch>
            <a:fillRect/>
          </a:stretch>
        </p:blipFill>
        <p:spPr bwMode="auto">
          <a:xfrm>
            <a:off x="6096960" y="5982388"/>
            <a:ext cx="2612160" cy="652389"/>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517760" y="979303"/>
            <a:ext cx="6111360" cy="4893634"/>
          </a:xfrm>
          <a:prstGeom prst="rect">
            <a:avLst/>
          </a:prstGeom>
          <a:noFill/>
          <a:ln w="9525">
            <a:noFill/>
            <a:round/>
            <a:headEnd/>
            <a:tailEnd/>
          </a:ln>
          <a:effectLst/>
        </p:spPr>
      </p:pic>
      <p:sp>
        <p:nvSpPr>
          <p:cNvPr id="3076" name="Text Box 4"/>
          <p:cNvSpPr txBox="1">
            <a:spLocks noChangeArrowheads="1"/>
          </p:cNvSpPr>
          <p:nvPr/>
        </p:nvSpPr>
        <p:spPr bwMode="auto">
          <a:xfrm>
            <a:off x="151776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Morrell M J Neurology 2011;77:1295-1304</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©2011 by Lippincott Williams &amp; Wilkins</a:t>
            </a:r>
          </a:p>
        </p:txBody>
      </p:sp>
      <p:sp>
        <p:nvSpPr>
          <p:cNvPr id="8" name="Frame 7"/>
          <p:cNvSpPr/>
          <p:nvPr/>
        </p:nvSpPr>
        <p:spPr>
          <a:xfrm>
            <a:off x="3146072" y="1153437"/>
            <a:ext cx="2729498" cy="2376779"/>
          </a:xfrm>
          <a:prstGeom prst="frame">
            <a:avLst/>
          </a:prstGeom>
          <a:solidFill>
            <a:schemeClr val="accent2">
              <a:lumMod val="60000"/>
              <a:lumOff val="40000"/>
              <a:alpha val="70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SANTE</a:t>
            </a:r>
            <a:endParaRPr lang="en-US" dirty="0"/>
          </a:p>
        </p:txBody>
      </p:sp>
      <p:sp>
        <p:nvSpPr>
          <p:cNvPr id="3" name="Content Placeholder 2"/>
          <p:cNvSpPr>
            <a:spLocks noGrp="1"/>
          </p:cNvSpPr>
          <p:nvPr>
            <p:ph idx="1"/>
          </p:nvPr>
        </p:nvSpPr>
        <p:spPr>
          <a:xfrm>
            <a:off x="428625" y="1351502"/>
            <a:ext cx="8410575" cy="4297363"/>
          </a:xfrm>
        </p:spPr>
        <p:txBody>
          <a:bodyPr>
            <a:normAutofit lnSpcReduction="10000"/>
          </a:bodyPr>
          <a:lstStyle/>
          <a:p>
            <a:r>
              <a:rPr lang="en-US" sz="2800" b="1" dirty="0" smtClean="0"/>
              <a:t>S</a:t>
            </a:r>
            <a:r>
              <a:rPr lang="en-US" sz="2800" dirty="0" smtClean="0"/>
              <a:t>timulation of the </a:t>
            </a:r>
            <a:r>
              <a:rPr lang="en-US" sz="2800" b="1" dirty="0" smtClean="0"/>
              <a:t>A</a:t>
            </a:r>
            <a:r>
              <a:rPr lang="en-US" sz="2800" dirty="0" smtClean="0"/>
              <a:t>nterior </a:t>
            </a:r>
            <a:r>
              <a:rPr lang="en-US" sz="2800" b="1" dirty="0" smtClean="0"/>
              <a:t>N</a:t>
            </a:r>
            <a:r>
              <a:rPr lang="en-US" sz="2800" dirty="0" smtClean="0"/>
              <a:t>ucleus of the </a:t>
            </a:r>
            <a:r>
              <a:rPr lang="en-US" sz="2800" b="1" dirty="0" smtClean="0"/>
              <a:t>T</a:t>
            </a:r>
            <a:r>
              <a:rPr lang="en-US" sz="2800" dirty="0" smtClean="0"/>
              <a:t>halamus for </a:t>
            </a:r>
            <a:r>
              <a:rPr lang="en-US" sz="2800" b="1" dirty="0" smtClean="0"/>
              <a:t>E</a:t>
            </a:r>
            <a:r>
              <a:rPr lang="en-US" sz="2800" dirty="0" smtClean="0"/>
              <a:t>pilepsy</a:t>
            </a:r>
          </a:p>
          <a:p>
            <a:endParaRPr lang="en-US" sz="2800" dirty="0" smtClean="0"/>
          </a:p>
          <a:p>
            <a:r>
              <a:rPr lang="en-US" sz="2800" dirty="0" smtClean="0"/>
              <a:t>Continuous stimulation</a:t>
            </a:r>
          </a:p>
          <a:p>
            <a:endParaRPr lang="en-US" sz="2800" dirty="0" smtClean="0"/>
          </a:p>
          <a:p>
            <a:r>
              <a:rPr lang="en-US" sz="2800" dirty="0" smtClean="0"/>
              <a:t>Bilateral anterior thalamic nucleus implants (n=110) in patients refractory to medical and surgical interventions</a:t>
            </a:r>
          </a:p>
          <a:p>
            <a:endParaRPr lang="en-US" sz="2800" dirty="0" smtClean="0"/>
          </a:p>
          <a:p>
            <a:r>
              <a:rPr lang="en-US" sz="2800" dirty="0" smtClean="0"/>
              <a:t>Three month blinded stimulation vs. sham</a:t>
            </a:r>
          </a:p>
          <a:p>
            <a:endParaRPr lang="en-US" sz="2800" dirty="0"/>
          </a:p>
        </p:txBody>
      </p:sp>
      <p:sp>
        <p:nvSpPr>
          <p:cNvPr id="4" name="TextBox 3"/>
          <p:cNvSpPr txBox="1"/>
          <p:nvPr/>
        </p:nvSpPr>
        <p:spPr>
          <a:xfrm>
            <a:off x="457200" y="6349730"/>
            <a:ext cx="8229600" cy="215444"/>
          </a:xfrm>
          <a:prstGeom prst="rect">
            <a:avLst/>
          </a:prstGeom>
          <a:noFill/>
        </p:spPr>
        <p:txBody>
          <a:bodyPr wrap="square" rtlCol="0">
            <a:spAutoFit/>
          </a:bodyPr>
          <a:lstStyle/>
          <a:p>
            <a:r>
              <a:rPr lang="en-US" sz="800" dirty="0" smtClean="0"/>
              <a:t>Fisher R, et al.: Electrical stimulation of the anterior nucleus of thalamus for treatment of refractory epilepsy. </a:t>
            </a:r>
            <a:r>
              <a:rPr lang="en-US" sz="800" dirty="0" err="1" smtClean="0"/>
              <a:t>Epilepsia</a:t>
            </a:r>
            <a:r>
              <a:rPr lang="en-US" sz="800" dirty="0" smtClean="0"/>
              <a:t> 51:899–908, 2010</a:t>
            </a:r>
            <a:endParaRPr lang="en-US" sz="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SANTE</a:t>
            </a:r>
            <a:endParaRPr lang="en-US" dirty="0"/>
          </a:p>
        </p:txBody>
      </p:sp>
      <p:sp>
        <p:nvSpPr>
          <p:cNvPr id="4" name="TextBox 3"/>
          <p:cNvSpPr txBox="1"/>
          <p:nvPr/>
        </p:nvSpPr>
        <p:spPr>
          <a:xfrm>
            <a:off x="457200" y="6349730"/>
            <a:ext cx="8229600" cy="215444"/>
          </a:xfrm>
          <a:prstGeom prst="rect">
            <a:avLst/>
          </a:prstGeom>
          <a:noFill/>
        </p:spPr>
        <p:txBody>
          <a:bodyPr wrap="square" rtlCol="0">
            <a:spAutoFit/>
          </a:bodyPr>
          <a:lstStyle/>
          <a:p>
            <a:r>
              <a:rPr lang="en-US" sz="800" dirty="0" smtClean="0"/>
              <a:t>Fisher R, et al.: Electrical stimulation of the anterior nucleus of thalamus for treatment of refractory epilepsy. </a:t>
            </a:r>
            <a:r>
              <a:rPr lang="en-US" sz="800" dirty="0" err="1" smtClean="0"/>
              <a:t>Epilepsia</a:t>
            </a:r>
            <a:r>
              <a:rPr lang="en-US" sz="800" dirty="0" smtClean="0"/>
              <a:t> 51:899–908, 2010</a:t>
            </a:r>
            <a:endParaRPr lang="en-US" sz="800" dirty="0"/>
          </a:p>
        </p:txBody>
      </p:sp>
      <p:pic>
        <p:nvPicPr>
          <p:cNvPr id="5" name="Picture 4"/>
          <p:cNvPicPr>
            <a:picLocks noChangeAspect="1"/>
          </p:cNvPicPr>
          <p:nvPr/>
        </p:nvPicPr>
        <p:blipFill>
          <a:blip r:embed="rId2"/>
          <a:stretch>
            <a:fillRect/>
          </a:stretch>
        </p:blipFill>
        <p:spPr>
          <a:xfrm>
            <a:off x="4572000" y="1828800"/>
            <a:ext cx="4094328" cy="2743200"/>
          </a:xfrm>
          <a:prstGeom prst="rect">
            <a:avLst/>
          </a:prstGeom>
        </p:spPr>
      </p:pic>
      <p:pic>
        <p:nvPicPr>
          <p:cNvPr id="6" name="Picture 5"/>
          <p:cNvPicPr>
            <a:picLocks noChangeAspect="1" noChangeArrowheads="1"/>
          </p:cNvPicPr>
          <p:nvPr/>
        </p:nvPicPr>
        <p:blipFill>
          <a:blip r:embed="rId3" cstate="print">
            <a:lum bright="-20000" contrast="20000"/>
          </a:blip>
          <a:srcRect/>
          <a:stretch>
            <a:fillRect/>
          </a:stretch>
        </p:blipFill>
        <p:spPr bwMode="auto">
          <a:xfrm>
            <a:off x="304800" y="304800"/>
            <a:ext cx="3886200" cy="5980059"/>
          </a:xfrm>
          <a:prstGeom prst="rect">
            <a:avLst/>
          </a:prstGeom>
          <a:noFill/>
          <a:ln w="9525">
            <a:noFill/>
            <a:miter lim="800000"/>
            <a:headEnd/>
            <a:tailEnd/>
          </a:ln>
        </p:spPr>
      </p:pic>
    </p:spTree>
    <p:extLst>
      <p:ext uri="{BB962C8B-B14F-4D97-AF65-F5344CB8AC3E}">
        <p14:creationId xmlns:p14="http://schemas.microsoft.com/office/powerpoint/2010/main" val="267197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choose seizure medications?</a:t>
            </a:r>
            <a:endParaRPr lang="en-US" dirty="0"/>
          </a:p>
        </p:txBody>
      </p:sp>
      <p:sp>
        <p:nvSpPr>
          <p:cNvPr id="3" name="Content Placeholder 2"/>
          <p:cNvSpPr>
            <a:spLocks noGrp="1"/>
          </p:cNvSpPr>
          <p:nvPr>
            <p:ph idx="1"/>
          </p:nvPr>
        </p:nvSpPr>
        <p:spPr/>
        <p:txBody>
          <a:bodyPr>
            <a:normAutofit/>
          </a:bodyPr>
          <a:lstStyle/>
          <a:p>
            <a:r>
              <a:rPr lang="en-US" dirty="0" smtClean="0"/>
              <a:t>Seizure type </a:t>
            </a:r>
          </a:p>
          <a:p>
            <a:endParaRPr lang="en-US" dirty="0"/>
          </a:p>
          <a:p>
            <a:r>
              <a:rPr lang="en-US" dirty="0" smtClean="0"/>
              <a:t>Balance of effectiveness and side effects</a:t>
            </a:r>
          </a:p>
          <a:p>
            <a:endParaRPr lang="en-US" dirty="0" smtClean="0"/>
          </a:p>
          <a:p>
            <a:r>
              <a:rPr lang="en-US" dirty="0" smtClean="0"/>
              <a:t>Special patient populations </a:t>
            </a:r>
          </a:p>
          <a:p>
            <a:endParaRPr lang="en-US" dirty="0"/>
          </a:p>
          <a:p>
            <a:r>
              <a:rPr lang="en-US" dirty="0" smtClean="0"/>
              <a:t>The goal is no seizures, no side effects</a:t>
            </a:r>
          </a:p>
          <a:p>
            <a:endParaRPr lang="en-US" dirty="0" smtClean="0"/>
          </a:p>
        </p:txBody>
      </p:sp>
    </p:spTree>
    <p:extLst>
      <p:ext uri="{BB962C8B-B14F-4D97-AF65-F5344CB8AC3E}">
        <p14:creationId xmlns:p14="http://schemas.microsoft.com/office/powerpoint/2010/main" val="2106382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SANTE</a:t>
            </a:r>
            <a:endParaRPr lang="en-US" dirty="0"/>
          </a:p>
        </p:txBody>
      </p:sp>
      <p:sp>
        <p:nvSpPr>
          <p:cNvPr id="3" name="Content Placeholder 2"/>
          <p:cNvSpPr>
            <a:spLocks noGrp="1"/>
          </p:cNvSpPr>
          <p:nvPr>
            <p:ph idx="1"/>
          </p:nvPr>
        </p:nvSpPr>
        <p:spPr/>
        <p:txBody>
          <a:bodyPr>
            <a:normAutofit/>
          </a:bodyPr>
          <a:lstStyle/>
          <a:p>
            <a:r>
              <a:rPr lang="en-US" dirty="0" smtClean="0"/>
              <a:t>40.4% median reduction in seizure frequency compared with baseline in treatment group at the end of 3 months compared with 14% in controls (p&lt;0.038)</a:t>
            </a:r>
          </a:p>
          <a:p>
            <a:endParaRPr lang="en-US" dirty="0" smtClean="0"/>
          </a:p>
          <a:p>
            <a:r>
              <a:rPr lang="en-US" dirty="0" smtClean="0"/>
              <a:t>In open label, continued improvement reported (at 2 years, 56% median seizure reduction, at 3 years 68%)</a:t>
            </a:r>
            <a:endParaRPr lang="en-US" dirty="0"/>
          </a:p>
        </p:txBody>
      </p:sp>
      <p:sp>
        <p:nvSpPr>
          <p:cNvPr id="4" name="TextBox 3"/>
          <p:cNvSpPr txBox="1"/>
          <p:nvPr/>
        </p:nvSpPr>
        <p:spPr>
          <a:xfrm>
            <a:off x="457200" y="6349730"/>
            <a:ext cx="8229600" cy="215444"/>
          </a:xfrm>
          <a:prstGeom prst="rect">
            <a:avLst/>
          </a:prstGeom>
          <a:noFill/>
        </p:spPr>
        <p:txBody>
          <a:bodyPr wrap="square" rtlCol="0">
            <a:spAutoFit/>
          </a:bodyPr>
          <a:lstStyle/>
          <a:p>
            <a:r>
              <a:rPr lang="en-US" sz="800" dirty="0" smtClean="0"/>
              <a:t>Fisher R, et al.: Electrical stimulation of the anterior nucleus of thalamus for treatment of refractory epilepsy. </a:t>
            </a:r>
            <a:r>
              <a:rPr lang="en-US" sz="800" dirty="0" err="1" smtClean="0"/>
              <a:t>Epilepsia</a:t>
            </a:r>
            <a:r>
              <a:rPr lang="en-US" sz="800" dirty="0" smtClean="0"/>
              <a:t> 51:899–908, 2010</a:t>
            </a:r>
            <a:endParaRPr lang="en-US" sz="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654175" y="1306513"/>
            <a:ext cx="6019800" cy="4179887"/>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SANTE</a:t>
            </a:r>
            <a:endParaRPr lang="en-US" dirty="0"/>
          </a:p>
        </p:txBody>
      </p:sp>
      <p:sp>
        <p:nvSpPr>
          <p:cNvPr id="6" name="TextBox 2"/>
          <p:cNvSpPr txBox="1">
            <a:spLocks noChangeArrowheads="1"/>
          </p:cNvSpPr>
          <p:nvPr/>
        </p:nvSpPr>
        <p:spPr bwMode="auto">
          <a:xfrm>
            <a:off x="1958975" y="5738813"/>
            <a:ext cx="5654675" cy="708025"/>
          </a:xfrm>
          <a:prstGeom prst="rect">
            <a:avLst/>
          </a:prstGeom>
          <a:noFill/>
          <a:ln w="9525">
            <a:noFill/>
            <a:miter lim="800000"/>
            <a:headEnd/>
            <a:tailEnd/>
          </a:ln>
        </p:spPr>
        <p:txBody>
          <a:bodyPr wrap="none">
            <a:spAutoFit/>
          </a:bodyPr>
          <a:lstStyle/>
          <a:p>
            <a:r>
              <a:rPr lang="en-US" sz="2000" dirty="0" err="1">
                <a:latin typeface="Times New Roman" pitchFamily="18" charset="0"/>
                <a:cs typeface="Times New Roman" pitchFamily="18" charset="0"/>
              </a:rPr>
              <a:t>p</a:t>
            </a:r>
            <a:r>
              <a:rPr lang="en-US" sz="2000" dirty="0">
                <a:latin typeface="Times New Roman" pitchFamily="18" charset="0"/>
                <a:cs typeface="Times New Roman" pitchFamily="18" charset="0"/>
              </a:rPr>
              <a:t>=0.039 for the primary outcome, excluding 1 outlier</a:t>
            </a:r>
          </a:p>
          <a:p>
            <a:r>
              <a:rPr lang="en-US" sz="2000" dirty="0" err="1">
                <a:latin typeface="Times New Roman" pitchFamily="18" charset="0"/>
                <a:cs typeface="Times New Roman" pitchFamily="18" charset="0"/>
              </a:rPr>
              <a:t>p</a:t>
            </a:r>
            <a:r>
              <a:rPr lang="en-US" sz="2000" dirty="0">
                <a:latin typeface="Times New Roman" pitchFamily="18" charset="0"/>
                <a:cs typeface="Times New Roman" pitchFamily="18" charset="0"/>
              </a:rPr>
              <a:t>=0.002 for final month, including outlier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SANTE</a:t>
            </a:r>
            <a:endParaRPr lang="en-US" dirty="0"/>
          </a:p>
        </p:txBody>
      </p:sp>
      <p:sp>
        <p:nvSpPr>
          <p:cNvPr id="3" name="Content Placeholder 2"/>
          <p:cNvSpPr>
            <a:spLocks noGrp="1"/>
          </p:cNvSpPr>
          <p:nvPr>
            <p:ph idx="1"/>
          </p:nvPr>
        </p:nvSpPr>
        <p:spPr/>
        <p:txBody>
          <a:bodyPr>
            <a:normAutofit/>
          </a:bodyPr>
          <a:lstStyle/>
          <a:p>
            <a:r>
              <a:rPr lang="en-US" dirty="0" smtClean="0"/>
              <a:t>Sustained long term effects </a:t>
            </a:r>
          </a:p>
          <a:p>
            <a:pPr lvl="1"/>
            <a:r>
              <a:rPr lang="en-US" dirty="0" smtClean="0"/>
              <a:t>Seizure reduction </a:t>
            </a:r>
            <a:r>
              <a:rPr lang="en-US" dirty="0"/>
              <a:t>from baseline </a:t>
            </a:r>
            <a:r>
              <a:rPr lang="en-US" dirty="0" smtClean="0"/>
              <a:t>at</a:t>
            </a:r>
          </a:p>
          <a:p>
            <a:pPr lvl="2"/>
            <a:r>
              <a:rPr lang="en-US" dirty="0" smtClean="0"/>
              <a:t>1 year: 41%</a:t>
            </a:r>
          </a:p>
          <a:p>
            <a:pPr lvl="2"/>
            <a:r>
              <a:rPr lang="en-US" dirty="0" smtClean="0"/>
              <a:t>2 years: 56%</a:t>
            </a:r>
          </a:p>
          <a:p>
            <a:pPr lvl="2"/>
            <a:r>
              <a:rPr lang="en-US" dirty="0" smtClean="0"/>
              <a:t>5 </a:t>
            </a:r>
            <a:r>
              <a:rPr lang="en-US" dirty="0"/>
              <a:t>years was 69</a:t>
            </a:r>
            <a:r>
              <a:rPr lang="en-US" dirty="0" smtClean="0"/>
              <a:t>%</a:t>
            </a:r>
          </a:p>
          <a:p>
            <a:pPr lvl="2"/>
            <a:endParaRPr lang="en-US" dirty="0"/>
          </a:p>
          <a:p>
            <a:pPr lvl="1"/>
            <a:r>
              <a:rPr lang="en-US" dirty="0" smtClean="0"/>
              <a:t>Responder rates: </a:t>
            </a:r>
          </a:p>
          <a:p>
            <a:pPr lvl="2"/>
            <a:r>
              <a:rPr lang="en-US" dirty="0" smtClean="0"/>
              <a:t>1 year: 43%</a:t>
            </a:r>
          </a:p>
          <a:p>
            <a:pPr lvl="2"/>
            <a:r>
              <a:rPr lang="en-US" dirty="0" smtClean="0"/>
              <a:t>2 years: 54%</a:t>
            </a:r>
          </a:p>
          <a:p>
            <a:pPr lvl="2"/>
            <a:r>
              <a:rPr lang="en-US" dirty="0" smtClean="0"/>
              <a:t>5 years: 69% </a:t>
            </a:r>
          </a:p>
        </p:txBody>
      </p:sp>
      <p:sp>
        <p:nvSpPr>
          <p:cNvPr id="4" name="TextBox 3"/>
          <p:cNvSpPr txBox="1"/>
          <p:nvPr/>
        </p:nvSpPr>
        <p:spPr>
          <a:xfrm>
            <a:off x="457200" y="6349730"/>
            <a:ext cx="8229600" cy="215444"/>
          </a:xfrm>
          <a:prstGeom prst="rect">
            <a:avLst/>
          </a:prstGeom>
          <a:noFill/>
        </p:spPr>
        <p:txBody>
          <a:bodyPr wrap="square" rtlCol="0">
            <a:spAutoFit/>
          </a:bodyPr>
          <a:lstStyle/>
          <a:p>
            <a:r>
              <a:rPr lang="en-US" sz="800" dirty="0" smtClean="0"/>
              <a:t>V</a:t>
            </a:r>
            <a:r>
              <a:rPr lang="en-US" sz="800" dirty="0"/>
              <a:t>. </a:t>
            </a:r>
            <a:r>
              <a:rPr lang="en-US" sz="800" dirty="0" err="1"/>
              <a:t>Salanova</a:t>
            </a:r>
            <a:r>
              <a:rPr lang="en-US" sz="800" dirty="0"/>
              <a:t>, R. Fisher, G. </a:t>
            </a:r>
            <a:r>
              <a:rPr lang="en-US" sz="800" dirty="0" err="1" smtClean="0"/>
              <a:t>Sante</a:t>
            </a:r>
            <a:r>
              <a:rPr lang="en-US" sz="800" dirty="0" smtClean="0"/>
              <a:t>. LONG </a:t>
            </a:r>
            <a:r>
              <a:rPr lang="en-US" sz="800" dirty="0"/>
              <a:t>TERM EFFICACY OF THE SANTE </a:t>
            </a:r>
            <a:r>
              <a:rPr lang="en-US" sz="800" dirty="0" smtClean="0"/>
              <a:t>TRIAL. AES meeting, 2012. </a:t>
            </a:r>
            <a:r>
              <a:rPr lang="en-US" sz="800" dirty="0" err="1" smtClean="0"/>
              <a:t>Abst</a:t>
            </a:r>
            <a:r>
              <a:rPr lang="en-US" sz="800" dirty="0" smtClean="0"/>
              <a:t> 1.272. </a:t>
            </a:r>
            <a:endParaRPr lang="en-US" sz="800" dirty="0"/>
          </a:p>
        </p:txBody>
      </p:sp>
    </p:spTree>
    <p:extLst>
      <p:ext uri="{BB962C8B-B14F-4D97-AF65-F5344CB8AC3E}">
        <p14:creationId xmlns:p14="http://schemas.microsoft.com/office/powerpoint/2010/main" val="32178606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There have been several recent additions to the seizure medication formulary which have improved our ability to care for patients with epilepsy</a:t>
            </a:r>
          </a:p>
          <a:p>
            <a:endParaRPr lang="en-US" dirty="0" smtClean="0"/>
          </a:p>
          <a:p>
            <a:r>
              <a:rPr lang="en-US" dirty="0" smtClean="0"/>
              <a:t>Many interesting new therapies are being explored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92175"/>
            <a:ext cx="8915400" cy="1470025"/>
          </a:xfrm>
        </p:spPr>
        <p:txBody>
          <a:bodyPr>
            <a:normAutofit fontScale="90000"/>
          </a:bodyPr>
          <a:lstStyle/>
          <a:p>
            <a:pPr algn="l"/>
            <a:r>
              <a:rPr lang="en-US" dirty="0" smtClean="0"/>
              <a:t>New anti-seizure medications*</a:t>
            </a:r>
            <a:br>
              <a:rPr lang="en-US" dirty="0" smtClean="0"/>
            </a:br>
            <a:r>
              <a:rPr lang="en-US" dirty="0" smtClean="0"/>
              <a:t>October 25, 2013</a:t>
            </a:r>
            <a:br>
              <a:rPr lang="en-US" dirty="0" smtClean="0"/>
            </a:br>
            <a:r>
              <a:rPr lang="en-US" dirty="0" smtClean="0"/>
              <a:t>Portland VA Medical Center</a:t>
            </a:r>
            <a:endParaRPr lang="en-US" dirty="0"/>
          </a:p>
        </p:txBody>
      </p:sp>
      <p:sp>
        <p:nvSpPr>
          <p:cNvPr id="3" name="Subtitle 2"/>
          <p:cNvSpPr>
            <a:spLocks noGrp="1"/>
          </p:cNvSpPr>
          <p:nvPr>
            <p:ph type="subTitle" idx="1"/>
          </p:nvPr>
        </p:nvSpPr>
        <p:spPr>
          <a:xfrm>
            <a:off x="373966" y="2819400"/>
            <a:ext cx="6560234" cy="3124200"/>
          </a:xfrm>
        </p:spPr>
        <p:txBody>
          <a:bodyPr>
            <a:normAutofit/>
          </a:bodyPr>
          <a:lstStyle/>
          <a:p>
            <a:pPr algn="l"/>
            <a:r>
              <a:rPr lang="en-US" dirty="0" smtClean="0"/>
              <a:t>Victoria Wong, M.D.</a:t>
            </a:r>
          </a:p>
          <a:p>
            <a:pPr algn="l"/>
            <a:r>
              <a:rPr lang="en-US" dirty="0" smtClean="0"/>
              <a:t>  &amp;</a:t>
            </a:r>
          </a:p>
          <a:p>
            <a:pPr algn="l"/>
            <a:r>
              <a:rPr lang="en-US" dirty="0" smtClean="0"/>
              <a:t>Paul </a:t>
            </a:r>
            <a:r>
              <a:rPr lang="en-US" dirty="0" err="1" smtClean="0"/>
              <a:t>Motika</a:t>
            </a:r>
            <a:r>
              <a:rPr lang="en-US" dirty="0" smtClean="0"/>
              <a:t>, M.D.</a:t>
            </a:r>
          </a:p>
          <a:p>
            <a:pPr algn="l"/>
            <a:r>
              <a:rPr lang="en-US" dirty="0" smtClean="0"/>
              <a:t>Department of Neurology</a:t>
            </a:r>
          </a:p>
          <a:p>
            <a:pPr algn="l"/>
            <a:r>
              <a:rPr lang="en-US" dirty="0" smtClean="0"/>
              <a:t>Portland VA Medical Center</a:t>
            </a:r>
          </a:p>
          <a:p>
            <a:pPr algn="l"/>
            <a:r>
              <a:rPr lang="en-US" dirty="0" smtClean="0"/>
              <a:t>OHSU</a:t>
            </a:r>
            <a:endParaRPr lang="en-US" dirty="0"/>
          </a:p>
        </p:txBody>
      </p:sp>
      <p:sp>
        <p:nvSpPr>
          <p:cNvPr id="4" name="TextBox 3"/>
          <p:cNvSpPr txBox="1"/>
          <p:nvPr/>
        </p:nvSpPr>
        <p:spPr>
          <a:xfrm>
            <a:off x="5105400" y="6172200"/>
            <a:ext cx="3886200" cy="381000"/>
          </a:xfrm>
          <a:prstGeom prst="rect">
            <a:avLst/>
          </a:prstGeom>
          <a:noFill/>
        </p:spPr>
        <p:txBody>
          <a:bodyPr wrap="square" rtlCol="0">
            <a:spAutoFit/>
          </a:bodyPr>
          <a:lstStyle/>
          <a:p>
            <a:r>
              <a:rPr lang="en-US" dirty="0" smtClean="0"/>
              <a:t>*and a few non-medication options</a:t>
            </a:r>
            <a:endParaRPr lang="en-US" dirty="0"/>
          </a:p>
        </p:txBody>
      </p:sp>
    </p:spTree>
    <p:extLst>
      <p:ext uri="{BB962C8B-B14F-4D97-AF65-F5344CB8AC3E}">
        <p14:creationId xmlns:p14="http://schemas.microsoft.com/office/powerpoint/2010/main" val="1751400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 of modern anti-seizure treatment</a:t>
            </a:r>
            <a:endParaRPr lang="en-US" dirty="0"/>
          </a:p>
        </p:txBody>
      </p:sp>
      <p:sp>
        <p:nvSpPr>
          <p:cNvPr id="4" name="Left-Right Arrow 3"/>
          <p:cNvSpPr/>
          <p:nvPr/>
        </p:nvSpPr>
        <p:spPr>
          <a:xfrm>
            <a:off x="838200" y="3048000"/>
            <a:ext cx="7772400" cy="533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2329934"/>
            <a:ext cx="1072217" cy="369332"/>
          </a:xfrm>
          <a:prstGeom prst="rect">
            <a:avLst/>
          </a:prstGeom>
          <a:noFill/>
        </p:spPr>
        <p:txBody>
          <a:bodyPr wrap="none" rtlCol="0">
            <a:spAutoFit/>
          </a:bodyPr>
          <a:lstStyle/>
          <a:p>
            <a:r>
              <a:rPr lang="en-US" dirty="0" smtClean="0"/>
              <a:t>Bromides</a:t>
            </a:r>
            <a:endParaRPr lang="en-US" dirty="0"/>
          </a:p>
        </p:txBody>
      </p:sp>
      <p:sp>
        <p:nvSpPr>
          <p:cNvPr id="6" name="TextBox 5"/>
          <p:cNvSpPr txBox="1"/>
          <p:nvPr/>
        </p:nvSpPr>
        <p:spPr>
          <a:xfrm>
            <a:off x="1205089" y="2829467"/>
            <a:ext cx="623711" cy="276999"/>
          </a:xfrm>
          <a:prstGeom prst="rect">
            <a:avLst/>
          </a:prstGeom>
          <a:noFill/>
        </p:spPr>
        <p:txBody>
          <a:bodyPr wrap="square" rtlCol="0">
            <a:spAutoFit/>
          </a:bodyPr>
          <a:lstStyle/>
          <a:p>
            <a:r>
              <a:rPr lang="en-US" sz="1200" dirty="0" smtClean="0"/>
              <a:t>1850s</a:t>
            </a:r>
            <a:endParaRPr lang="en-US" sz="1200" dirty="0"/>
          </a:p>
        </p:txBody>
      </p:sp>
      <p:sp>
        <p:nvSpPr>
          <p:cNvPr id="7" name="TextBox 6"/>
          <p:cNvSpPr txBox="1"/>
          <p:nvPr/>
        </p:nvSpPr>
        <p:spPr>
          <a:xfrm>
            <a:off x="2126544" y="2326269"/>
            <a:ext cx="1759656" cy="369332"/>
          </a:xfrm>
          <a:prstGeom prst="rect">
            <a:avLst/>
          </a:prstGeom>
          <a:noFill/>
        </p:spPr>
        <p:txBody>
          <a:bodyPr wrap="square" rtlCol="0">
            <a:spAutoFit/>
          </a:bodyPr>
          <a:lstStyle/>
          <a:p>
            <a:r>
              <a:rPr lang="en-US" dirty="0" smtClean="0"/>
              <a:t>Phenobarbital</a:t>
            </a:r>
            <a:endParaRPr lang="en-US" dirty="0"/>
          </a:p>
        </p:txBody>
      </p:sp>
      <p:sp>
        <p:nvSpPr>
          <p:cNvPr id="8" name="TextBox 7"/>
          <p:cNvSpPr txBox="1"/>
          <p:nvPr/>
        </p:nvSpPr>
        <p:spPr>
          <a:xfrm>
            <a:off x="2614788" y="2825422"/>
            <a:ext cx="623711" cy="276999"/>
          </a:xfrm>
          <a:prstGeom prst="rect">
            <a:avLst/>
          </a:prstGeom>
          <a:noFill/>
        </p:spPr>
        <p:txBody>
          <a:bodyPr wrap="square" rtlCol="0">
            <a:spAutoFit/>
          </a:bodyPr>
          <a:lstStyle/>
          <a:p>
            <a:r>
              <a:rPr lang="en-US" sz="1200" dirty="0" smtClean="0"/>
              <a:t>1912</a:t>
            </a:r>
            <a:endParaRPr lang="en-US" sz="1200" dirty="0"/>
          </a:p>
        </p:txBody>
      </p:sp>
      <p:sp>
        <p:nvSpPr>
          <p:cNvPr id="9" name="TextBox 8"/>
          <p:cNvSpPr txBox="1"/>
          <p:nvPr/>
        </p:nvSpPr>
        <p:spPr>
          <a:xfrm>
            <a:off x="4038600" y="2362200"/>
            <a:ext cx="1295400" cy="369332"/>
          </a:xfrm>
          <a:prstGeom prst="rect">
            <a:avLst/>
          </a:prstGeom>
          <a:noFill/>
        </p:spPr>
        <p:txBody>
          <a:bodyPr wrap="square" rtlCol="0">
            <a:spAutoFit/>
          </a:bodyPr>
          <a:lstStyle/>
          <a:p>
            <a:r>
              <a:rPr lang="en-US" dirty="0" smtClean="0"/>
              <a:t>Phenytoin</a:t>
            </a:r>
            <a:endParaRPr lang="en-US" dirty="0"/>
          </a:p>
        </p:txBody>
      </p:sp>
      <p:sp>
        <p:nvSpPr>
          <p:cNvPr id="10" name="TextBox 9"/>
          <p:cNvSpPr txBox="1"/>
          <p:nvPr/>
        </p:nvSpPr>
        <p:spPr>
          <a:xfrm>
            <a:off x="4528255" y="2829467"/>
            <a:ext cx="623711" cy="276999"/>
          </a:xfrm>
          <a:prstGeom prst="rect">
            <a:avLst/>
          </a:prstGeom>
          <a:noFill/>
        </p:spPr>
        <p:txBody>
          <a:bodyPr wrap="square" rtlCol="0">
            <a:spAutoFit/>
          </a:bodyPr>
          <a:lstStyle/>
          <a:p>
            <a:r>
              <a:rPr lang="en-US" sz="1200" dirty="0" smtClean="0"/>
              <a:t>1940</a:t>
            </a:r>
            <a:endParaRPr lang="en-US" sz="1200" dirty="0"/>
          </a:p>
        </p:txBody>
      </p:sp>
      <p:sp>
        <p:nvSpPr>
          <p:cNvPr id="11" name="TextBox 10"/>
          <p:cNvSpPr txBox="1"/>
          <p:nvPr/>
        </p:nvSpPr>
        <p:spPr>
          <a:xfrm>
            <a:off x="5410200" y="2362200"/>
            <a:ext cx="1905000" cy="369332"/>
          </a:xfrm>
          <a:prstGeom prst="rect">
            <a:avLst/>
          </a:prstGeom>
          <a:noFill/>
        </p:spPr>
        <p:txBody>
          <a:bodyPr wrap="square" rtlCol="0">
            <a:spAutoFit/>
          </a:bodyPr>
          <a:lstStyle/>
          <a:p>
            <a:r>
              <a:rPr lang="en-US" dirty="0" smtClean="0"/>
              <a:t>Carbamazepine</a:t>
            </a:r>
            <a:endParaRPr lang="en-US" dirty="0"/>
          </a:p>
        </p:txBody>
      </p:sp>
      <p:sp>
        <p:nvSpPr>
          <p:cNvPr id="12" name="TextBox 11"/>
          <p:cNvSpPr txBox="1"/>
          <p:nvPr/>
        </p:nvSpPr>
        <p:spPr>
          <a:xfrm>
            <a:off x="5937955" y="2843367"/>
            <a:ext cx="623711" cy="276999"/>
          </a:xfrm>
          <a:prstGeom prst="rect">
            <a:avLst/>
          </a:prstGeom>
          <a:noFill/>
        </p:spPr>
        <p:txBody>
          <a:bodyPr wrap="square" rtlCol="0">
            <a:spAutoFit/>
          </a:bodyPr>
          <a:lstStyle/>
          <a:p>
            <a:r>
              <a:rPr lang="en-US" sz="1200" dirty="0" smtClean="0"/>
              <a:t>1974*</a:t>
            </a:r>
            <a:endParaRPr lang="en-US" sz="1200" dirty="0"/>
          </a:p>
        </p:txBody>
      </p:sp>
      <p:sp>
        <p:nvSpPr>
          <p:cNvPr id="13" name="TextBox 12"/>
          <p:cNvSpPr txBox="1"/>
          <p:nvPr/>
        </p:nvSpPr>
        <p:spPr>
          <a:xfrm>
            <a:off x="4840111" y="3823310"/>
            <a:ext cx="1673578" cy="369332"/>
          </a:xfrm>
          <a:prstGeom prst="rect">
            <a:avLst/>
          </a:prstGeom>
          <a:noFill/>
        </p:spPr>
        <p:txBody>
          <a:bodyPr wrap="square" rtlCol="0">
            <a:spAutoFit/>
          </a:bodyPr>
          <a:lstStyle/>
          <a:p>
            <a:r>
              <a:rPr lang="en-US" dirty="0" err="1" smtClean="0"/>
              <a:t>Ethosuximide</a:t>
            </a:r>
            <a:endParaRPr lang="en-US" dirty="0"/>
          </a:p>
        </p:txBody>
      </p:sp>
      <p:sp>
        <p:nvSpPr>
          <p:cNvPr id="14" name="TextBox 13"/>
          <p:cNvSpPr txBox="1"/>
          <p:nvPr/>
        </p:nvSpPr>
        <p:spPr>
          <a:xfrm>
            <a:off x="5253565" y="3560421"/>
            <a:ext cx="623711" cy="276999"/>
          </a:xfrm>
          <a:prstGeom prst="rect">
            <a:avLst/>
          </a:prstGeom>
          <a:noFill/>
        </p:spPr>
        <p:txBody>
          <a:bodyPr wrap="square" rtlCol="0">
            <a:spAutoFit/>
          </a:bodyPr>
          <a:lstStyle/>
          <a:p>
            <a:r>
              <a:rPr lang="en-US" sz="1200" dirty="0" smtClean="0"/>
              <a:t>1958</a:t>
            </a:r>
            <a:endParaRPr lang="en-US" sz="1200" dirty="0"/>
          </a:p>
        </p:txBody>
      </p:sp>
      <p:sp>
        <p:nvSpPr>
          <p:cNvPr id="15" name="TextBox 14"/>
          <p:cNvSpPr txBox="1"/>
          <p:nvPr/>
        </p:nvSpPr>
        <p:spPr>
          <a:xfrm>
            <a:off x="7391400" y="2362200"/>
            <a:ext cx="1216378" cy="369332"/>
          </a:xfrm>
          <a:prstGeom prst="rect">
            <a:avLst/>
          </a:prstGeom>
          <a:noFill/>
        </p:spPr>
        <p:txBody>
          <a:bodyPr wrap="square" rtlCol="0">
            <a:spAutoFit/>
          </a:bodyPr>
          <a:lstStyle/>
          <a:p>
            <a:r>
              <a:rPr lang="en-US" dirty="0" smtClean="0"/>
              <a:t>Valproate</a:t>
            </a:r>
            <a:endParaRPr lang="en-US" dirty="0"/>
          </a:p>
        </p:txBody>
      </p:sp>
      <p:sp>
        <p:nvSpPr>
          <p:cNvPr id="16" name="TextBox 15"/>
          <p:cNvSpPr txBox="1"/>
          <p:nvPr/>
        </p:nvSpPr>
        <p:spPr>
          <a:xfrm>
            <a:off x="7543800" y="2819400"/>
            <a:ext cx="623711" cy="276999"/>
          </a:xfrm>
          <a:prstGeom prst="rect">
            <a:avLst/>
          </a:prstGeom>
          <a:noFill/>
        </p:spPr>
        <p:txBody>
          <a:bodyPr wrap="square" rtlCol="0">
            <a:spAutoFit/>
          </a:bodyPr>
          <a:lstStyle/>
          <a:p>
            <a:r>
              <a:rPr lang="en-US" sz="1200" dirty="0" smtClean="0"/>
              <a:t>1978*</a:t>
            </a:r>
            <a:endParaRPr lang="en-US" sz="1200" dirty="0"/>
          </a:p>
        </p:txBody>
      </p:sp>
      <p:sp>
        <p:nvSpPr>
          <p:cNvPr id="17" name="TextBox 16"/>
          <p:cNvSpPr txBox="1"/>
          <p:nvPr/>
        </p:nvSpPr>
        <p:spPr>
          <a:xfrm>
            <a:off x="3643489" y="3560422"/>
            <a:ext cx="623711" cy="276999"/>
          </a:xfrm>
          <a:prstGeom prst="rect">
            <a:avLst/>
          </a:prstGeom>
          <a:noFill/>
        </p:spPr>
        <p:txBody>
          <a:bodyPr wrap="square" rtlCol="0">
            <a:spAutoFit/>
          </a:bodyPr>
          <a:lstStyle/>
          <a:p>
            <a:r>
              <a:rPr lang="en-US" sz="1200" dirty="0" smtClean="0"/>
              <a:t>1920</a:t>
            </a:r>
            <a:endParaRPr lang="en-US" sz="1200" dirty="0"/>
          </a:p>
        </p:txBody>
      </p:sp>
      <p:sp>
        <p:nvSpPr>
          <p:cNvPr id="18" name="TextBox 17"/>
          <p:cNvSpPr txBox="1"/>
          <p:nvPr/>
        </p:nvSpPr>
        <p:spPr>
          <a:xfrm>
            <a:off x="2895600" y="3825331"/>
            <a:ext cx="1859844" cy="369332"/>
          </a:xfrm>
          <a:prstGeom prst="rect">
            <a:avLst/>
          </a:prstGeom>
          <a:noFill/>
        </p:spPr>
        <p:txBody>
          <a:bodyPr wrap="square" rtlCol="0">
            <a:spAutoFit/>
          </a:bodyPr>
          <a:lstStyle/>
          <a:p>
            <a:r>
              <a:rPr lang="en-US" dirty="0" err="1" smtClean="0"/>
              <a:t>Ketogenic</a:t>
            </a:r>
            <a:r>
              <a:rPr lang="en-US" dirty="0" smtClean="0"/>
              <a:t> diet</a:t>
            </a:r>
            <a:endParaRPr lang="en-US" dirty="0"/>
          </a:p>
        </p:txBody>
      </p:sp>
      <p:sp>
        <p:nvSpPr>
          <p:cNvPr id="19" name="TextBox 18"/>
          <p:cNvSpPr txBox="1"/>
          <p:nvPr/>
        </p:nvSpPr>
        <p:spPr>
          <a:xfrm>
            <a:off x="6781800" y="3581400"/>
            <a:ext cx="623711" cy="276999"/>
          </a:xfrm>
          <a:prstGeom prst="rect">
            <a:avLst/>
          </a:prstGeom>
          <a:noFill/>
        </p:spPr>
        <p:txBody>
          <a:bodyPr wrap="square" rtlCol="0">
            <a:spAutoFit/>
          </a:bodyPr>
          <a:lstStyle/>
          <a:p>
            <a:r>
              <a:rPr lang="en-US" sz="1200" dirty="0" smtClean="0"/>
              <a:t>1974</a:t>
            </a:r>
            <a:endParaRPr lang="en-US" sz="1200" dirty="0"/>
          </a:p>
        </p:txBody>
      </p:sp>
      <p:sp>
        <p:nvSpPr>
          <p:cNvPr id="20" name="TextBox 19"/>
          <p:cNvSpPr txBox="1"/>
          <p:nvPr/>
        </p:nvSpPr>
        <p:spPr>
          <a:xfrm>
            <a:off x="6400800" y="3810000"/>
            <a:ext cx="1673578" cy="369332"/>
          </a:xfrm>
          <a:prstGeom prst="rect">
            <a:avLst/>
          </a:prstGeom>
          <a:noFill/>
        </p:spPr>
        <p:txBody>
          <a:bodyPr wrap="square" rtlCol="0">
            <a:spAutoFit/>
          </a:bodyPr>
          <a:lstStyle/>
          <a:p>
            <a:r>
              <a:rPr lang="en-US" dirty="0" smtClean="0"/>
              <a:t>Clonazepam</a:t>
            </a:r>
            <a:endParaRPr lang="en-US" dirty="0"/>
          </a:p>
        </p:txBody>
      </p:sp>
      <p:sp>
        <p:nvSpPr>
          <p:cNvPr id="21" name="TextBox 20"/>
          <p:cNvSpPr txBox="1"/>
          <p:nvPr/>
        </p:nvSpPr>
        <p:spPr>
          <a:xfrm>
            <a:off x="1205089" y="3809788"/>
            <a:ext cx="1341393" cy="369332"/>
          </a:xfrm>
          <a:prstGeom prst="rect">
            <a:avLst/>
          </a:prstGeom>
          <a:noFill/>
        </p:spPr>
        <p:txBody>
          <a:bodyPr wrap="none" rtlCol="0">
            <a:spAutoFit/>
          </a:bodyPr>
          <a:lstStyle/>
          <a:p>
            <a:r>
              <a:rPr lang="en-US" dirty="0" smtClean="0"/>
              <a:t>Paraldehyde</a:t>
            </a:r>
            <a:endParaRPr lang="en-US" dirty="0"/>
          </a:p>
        </p:txBody>
      </p:sp>
      <p:sp>
        <p:nvSpPr>
          <p:cNvPr id="22" name="TextBox 21"/>
          <p:cNvSpPr txBox="1"/>
          <p:nvPr/>
        </p:nvSpPr>
        <p:spPr>
          <a:xfrm>
            <a:off x="1563929" y="3532789"/>
            <a:ext cx="623711" cy="276999"/>
          </a:xfrm>
          <a:prstGeom prst="rect">
            <a:avLst/>
          </a:prstGeom>
          <a:noFill/>
        </p:spPr>
        <p:txBody>
          <a:bodyPr wrap="square" rtlCol="0">
            <a:spAutoFit/>
          </a:bodyPr>
          <a:lstStyle/>
          <a:p>
            <a:r>
              <a:rPr lang="en-US" sz="1200" dirty="0" smtClean="0"/>
              <a:t>1880s</a:t>
            </a:r>
            <a:endParaRPr lang="en-US" sz="1200" dirty="0"/>
          </a:p>
        </p:txBody>
      </p:sp>
    </p:spTree>
    <p:extLst>
      <p:ext uri="{BB962C8B-B14F-4D97-AF65-F5344CB8AC3E}">
        <p14:creationId xmlns:p14="http://schemas.microsoft.com/office/powerpoint/2010/main" val="1937032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 of modern anti-seizure treatment</a:t>
            </a:r>
            <a:endParaRPr lang="en-US" dirty="0"/>
          </a:p>
        </p:txBody>
      </p:sp>
      <p:sp>
        <p:nvSpPr>
          <p:cNvPr id="4" name="Left-Right Arrow 3"/>
          <p:cNvSpPr/>
          <p:nvPr/>
        </p:nvSpPr>
        <p:spPr>
          <a:xfrm>
            <a:off x="183444" y="3059688"/>
            <a:ext cx="4185358" cy="533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810" y="2292592"/>
            <a:ext cx="582211" cy="215444"/>
          </a:xfrm>
          <a:prstGeom prst="rect">
            <a:avLst/>
          </a:prstGeom>
          <a:noFill/>
        </p:spPr>
        <p:txBody>
          <a:bodyPr wrap="none" rtlCol="0">
            <a:spAutoFit/>
          </a:bodyPr>
          <a:lstStyle/>
          <a:p>
            <a:r>
              <a:rPr lang="en-US" sz="800" dirty="0" smtClean="0"/>
              <a:t>Bromides</a:t>
            </a:r>
            <a:endParaRPr lang="en-US" sz="800" dirty="0"/>
          </a:p>
        </p:txBody>
      </p:sp>
      <p:sp>
        <p:nvSpPr>
          <p:cNvPr id="6" name="TextBox 5"/>
          <p:cNvSpPr txBox="1"/>
          <p:nvPr/>
        </p:nvSpPr>
        <p:spPr>
          <a:xfrm>
            <a:off x="368299" y="2792125"/>
            <a:ext cx="623711" cy="215444"/>
          </a:xfrm>
          <a:prstGeom prst="rect">
            <a:avLst/>
          </a:prstGeom>
          <a:noFill/>
        </p:spPr>
        <p:txBody>
          <a:bodyPr wrap="square" rtlCol="0">
            <a:spAutoFit/>
          </a:bodyPr>
          <a:lstStyle/>
          <a:p>
            <a:r>
              <a:rPr lang="en-US" sz="800" dirty="0" smtClean="0"/>
              <a:t>1850s</a:t>
            </a:r>
            <a:endParaRPr lang="en-US" sz="800" dirty="0"/>
          </a:p>
        </p:txBody>
      </p:sp>
      <p:sp>
        <p:nvSpPr>
          <p:cNvPr id="7" name="TextBox 6"/>
          <p:cNvSpPr txBox="1"/>
          <p:nvPr/>
        </p:nvSpPr>
        <p:spPr>
          <a:xfrm>
            <a:off x="1076674" y="2362200"/>
            <a:ext cx="904525" cy="215444"/>
          </a:xfrm>
          <a:prstGeom prst="rect">
            <a:avLst/>
          </a:prstGeom>
          <a:noFill/>
        </p:spPr>
        <p:txBody>
          <a:bodyPr wrap="square" rtlCol="0">
            <a:spAutoFit/>
          </a:bodyPr>
          <a:lstStyle/>
          <a:p>
            <a:r>
              <a:rPr lang="en-US" sz="800" dirty="0" smtClean="0"/>
              <a:t>Phenobarbital</a:t>
            </a:r>
            <a:endParaRPr lang="en-US" sz="800" dirty="0"/>
          </a:p>
        </p:txBody>
      </p:sp>
      <p:sp>
        <p:nvSpPr>
          <p:cNvPr id="8" name="TextBox 7"/>
          <p:cNvSpPr txBox="1"/>
          <p:nvPr/>
        </p:nvSpPr>
        <p:spPr>
          <a:xfrm>
            <a:off x="1289754" y="2787804"/>
            <a:ext cx="623711" cy="215444"/>
          </a:xfrm>
          <a:prstGeom prst="rect">
            <a:avLst/>
          </a:prstGeom>
          <a:noFill/>
        </p:spPr>
        <p:txBody>
          <a:bodyPr wrap="square" rtlCol="0">
            <a:spAutoFit/>
          </a:bodyPr>
          <a:lstStyle/>
          <a:p>
            <a:r>
              <a:rPr lang="en-US" sz="800" dirty="0" smtClean="0"/>
              <a:t>1912</a:t>
            </a:r>
            <a:endParaRPr lang="en-US" sz="800" dirty="0"/>
          </a:p>
        </p:txBody>
      </p:sp>
      <p:sp>
        <p:nvSpPr>
          <p:cNvPr id="9" name="TextBox 8"/>
          <p:cNvSpPr txBox="1"/>
          <p:nvPr/>
        </p:nvSpPr>
        <p:spPr>
          <a:xfrm>
            <a:off x="2126544" y="2362200"/>
            <a:ext cx="692856" cy="215444"/>
          </a:xfrm>
          <a:prstGeom prst="rect">
            <a:avLst/>
          </a:prstGeom>
          <a:noFill/>
        </p:spPr>
        <p:txBody>
          <a:bodyPr wrap="square" rtlCol="0">
            <a:spAutoFit/>
          </a:bodyPr>
          <a:lstStyle/>
          <a:p>
            <a:r>
              <a:rPr lang="en-US" sz="800" dirty="0" smtClean="0"/>
              <a:t>Phenytoin</a:t>
            </a:r>
            <a:endParaRPr lang="en-US" sz="800" dirty="0"/>
          </a:p>
        </p:txBody>
      </p:sp>
      <p:sp>
        <p:nvSpPr>
          <p:cNvPr id="10" name="TextBox 9"/>
          <p:cNvSpPr txBox="1"/>
          <p:nvPr/>
        </p:nvSpPr>
        <p:spPr>
          <a:xfrm>
            <a:off x="2221794" y="2766182"/>
            <a:ext cx="448733" cy="220317"/>
          </a:xfrm>
          <a:prstGeom prst="rect">
            <a:avLst/>
          </a:prstGeom>
          <a:noFill/>
        </p:spPr>
        <p:txBody>
          <a:bodyPr wrap="square" rtlCol="0">
            <a:spAutoFit/>
          </a:bodyPr>
          <a:lstStyle/>
          <a:p>
            <a:r>
              <a:rPr lang="en-US" sz="800" dirty="0" smtClean="0"/>
              <a:t>1940</a:t>
            </a:r>
            <a:endParaRPr lang="en-US" sz="800" dirty="0"/>
          </a:p>
        </p:txBody>
      </p:sp>
      <p:sp>
        <p:nvSpPr>
          <p:cNvPr id="11" name="TextBox 10"/>
          <p:cNvSpPr txBox="1"/>
          <p:nvPr/>
        </p:nvSpPr>
        <p:spPr>
          <a:xfrm>
            <a:off x="2813756" y="2362200"/>
            <a:ext cx="996244" cy="215444"/>
          </a:xfrm>
          <a:prstGeom prst="rect">
            <a:avLst/>
          </a:prstGeom>
          <a:noFill/>
        </p:spPr>
        <p:txBody>
          <a:bodyPr wrap="square" rtlCol="0">
            <a:spAutoFit/>
          </a:bodyPr>
          <a:lstStyle/>
          <a:p>
            <a:r>
              <a:rPr lang="en-US" sz="800" dirty="0" smtClean="0"/>
              <a:t>Carbamazepine</a:t>
            </a:r>
            <a:endParaRPr lang="en-US" sz="800" dirty="0"/>
          </a:p>
        </p:txBody>
      </p:sp>
      <p:sp>
        <p:nvSpPr>
          <p:cNvPr id="12" name="TextBox 11"/>
          <p:cNvSpPr txBox="1"/>
          <p:nvPr/>
        </p:nvSpPr>
        <p:spPr>
          <a:xfrm>
            <a:off x="2920294" y="2787804"/>
            <a:ext cx="623711" cy="215444"/>
          </a:xfrm>
          <a:prstGeom prst="rect">
            <a:avLst/>
          </a:prstGeom>
          <a:noFill/>
        </p:spPr>
        <p:txBody>
          <a:bodyPr wrap="square" rtlCol="0">
            <a:spAutoFit/>
          </a:bodyPr>
          <a:lstStyle/>
          <a:p>
            <a:r>
              <a:rPr lang="en-US" sz="800" dirty="0" smtClean="0"/>
              <a:t>1974*</a:t>
            </a:r>
            <a:endParaRPr lang="en-US" sz="800" dirty="0"/>
          </a:p>
        </p:txBody>
      </p:sp>
      <p:sp>
        <p:nvSpPr>
          <p:cNvPr id="13" name="TextBox 12"/>
          <p:cNvSpPr txBox="1"/>
          <p:nvPr/>
        </p:nvSpPr>
        <p:spPr>
          <a:xfrm>
            <a:off x="2713566" y="3823309"/>
            <a:ext cx="830439" cy="217465"/>
          </a:xfrm>
          <a:prstGeom prst="rect">
            <a:avLst/>
          </a:prstGeom>
          <a:noFill/>
        </p:spPr>
        <p:txBody>
          <a:bodyPr wrap="square" rtlCol="0">
            <a:spAutoFit/>
          </a:bodyPr>
          <a:lstStyle/>
          <a:p>
            <a:r>
              <a:rPr lang="en-US" sz="800" dirty="0" err="1" smtClean="0"/>
              <a:t>Ethosuximide</a:t>
            </a:r>
            <a:endParaRPr lang="en-US" sz="800" dirty="0"/>
          </a:p>
        </p:txBody>
      </p:sp>
      <p:sp>
        <p:nvSpPr>
          <p:cNvPr id="14" name="TextBox 13"/>
          <p:cNvSpPr txBox="1"/>
          <p:nvPr/>
        </p:nvSpPr>
        <p:spPr>
          <a:xfrm>
            <a:off x="2816929" y="3560421"/>
            <a:ext cx="623711" cy="215444"/>
          </a:xfrm>
          <a:prstGeom prst="rect">
            <a:avLst/>
          </a:prstGeom>
          <a:noFill/>
        </p:spPr>
        <p:txBody>
          <a:bodyPr wrap="square" rtlCol="0">
            <a:spAutoFit/>
          </a:bodyPr>
          <a:lstStyle/>
          <a:p>
            <a:r>
              <a:rPr lang="en-US" sz="800" dirty="0" smtClean="0"/>
              <a:t>1958</a:t>
            </a:r>
            <a:endParaRPr lang="en-US" sz="800" dirty="0"/>
          </a:p>
        </p:txBody>
      </p:sp>
      <p:sp>
        <p:nvSpPr>
          <p:cNvPr id="15" name="TextBox 14"/>
          <p:cNvSpPr txBox="1"/>
          <p:nvPr/>
        </p:nvSpPr>
        <p:spPr>
          <a:xfrm>
            <a:off x="3657600" y="2362200"/>
            <a:ext cx="718257" cy="215444"/>
          </a:xfrm>
          <a:prstGeom prst="rect">
            <a:avLst/>
          </a:prstGeom>
          <a:noFill/>
        </p:spPr>
        <p:txBody>
          <a:bodyPr wrap="square" rtlCol="0">
            <a:spAutoFit/>
          </a:bodyPr>
          <a:lstStyle/>
          <a:p>
            <a:r>
              <a:rPr lang="en-US" sz="800" dirty="0" smtClean="0"/>
              <a:t>Valproate</a:t>
            </a:r>
            <a:endParaRPr lang="en-US" sz="800" dirty="0"/>
          </a:p>
        </p:txBody>
      </p:sp>
      <p:sp>
        <p:nvSpPr>
          <p:cNvPr id="16" name="TextBox 15"/>
          <p:cNvSpPr txBox="1"/>
          <p:nvPr/>
        </p:nvSpPr>
        <p:spPr>
          <a:xfrm>
            <a:off x="3697817" y="2768618"/>
            <a:ext cx="623711" cy="215444"/>
          </a:xfrm>
          <a:prstGeom prst="rect">
            <a:avLst/>
          </a:prstGeom>
          <a:noFill/>
        </p:spPr>
        <p:txBody>
          <a:bodyPr wrap="square" rtlCol="0">
            <a:spAutoFit/>
          </a:bodyPr>
          <a:lstStyle/>
          <a:p>
            <a:r>
              <a:rPr lang="en-US" sz="800" dirty="0" smtClean="0"/>
              <a:t>1978*</a:t>
            </a:r>
            <a:endParaRPr lang="en-US" sz="800" dirty="0"/>
          </a:p>
        </p:txBody>
      </p:sp>
      <p:sp>
        <p:nvSpPr>
          <p:cNvPr id="17" name="TextBox 16"/>
          <p:cNvSpPr txBox="1"/>
          <p:nvPr/>
        </p:nvSpPr>
        <p:spPr>
          <a:xfrm>
            <a:off x="1516944" y="3560422"/>
            <a:ext cx="623711" cy="215444"/>
          </a:xfrm>
          <a:prstGeom prst="rect">
            <a:avLst/>
          </a:prstGeom>
          <a:noFill/>
        </p:spPr>
        <p:txBody>
          <a:bodyPr wrap="square" rtlCol="0">
            <a:spAutoFit/>
          </a:bodyPr>
          <a:lstStyle/>
          <a:p>
            <a:r>
              <a:rPr lang="en-US" sz="800" dirty="0" smtClean="0"/>
              <a:t>1920</a:t>
            </a:r>
            <a:endParaRPr lang="en-US" sz="800" dirty="0"/>
          </a:p>
        </p:txBody>
      </p:sp>
      <p:sp>
        <p:nvSpPr>
          <p:cNvPr id="18" name="TextBox 17"/>
          <p:cNvSpPr txBox="1"/>
          <p:nvPr/>
        </p:nvSpPr>
        <p:spPr>
          <a:xfrm>
            <a:off x="1337028" y="3825331"/>
            <a:ext cx="884766" cy="215444"/>
          </a:xfrm>
          <a:prstGeom prst="rect">
            <a:avLst/>
          </a:prstGeom>
          <a:noFill/>
        </p:spPr>
        <p:txBody>
          <a:bodyPr wrap="square" rtlCol="0">
            <a:spAutoFit/>
          </a:bodyPr>
          <a:lstStyle/>
          <a:p>
            <a:r>
              <a:rPr lang="en-US" sz="800" dirty="0" err="1" smtClean="0"/>
              <a:t>Ketogenic</a:t>
            </a:r>
            <a:r>
              <a:rPr lang="en-US" sz="800" dirty="0" smtClean="0"/>
              <a:t> diet</a:t>
            </a:r>
            <a:endParaRPr lang="en-US" sz="800" dirty="0"/>
          </a:p>
        </p:txBody>
      </p:sp>
      <p:sp>
        <p:nvSpPr>
          <p:cNvPr id="19" name="Left-Right Arrow 18"/>
          <p:cNvSpPr/>
          <p:nvPr/>
        </p:nvSpPr>
        <p:spPr>
          <a:xfrm>
            <a:off x="4521202" y="3059688"/>
            <a:ext cx="1650998" cy="5334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p:cNvSpPr txBox="1"/>
          <p:nvPr/>
        </p:nvSpPr>
        <p:spPr>
          <a:xfrm>
            <a:off x="4518379" y="1596472"/>
            <a:ext cx="619475" cy="276999"/>
          </a:xfrm>
          <a:prstGeom prst="rect">
            <a:avLst/>
          </a:prstGeom>
          <a:noFill/>
        </p:spPr>
        <p:txBody>
          <a:bodyPr wrap="square" rtlCol="0">
            <a:spAutoFit/>
          </a:bodyPr>
          <a:lstStyle/>
          <a:p>
            <a:r>
              <a:rPr lang="en-US" sz="1200" dirty="0" smtClean="0"/>
              <a:t>1993</a:t>
            </a:r>
            <a:endParaRPr lang="en-US" sz="1200" dirty="0"/>
          </a:p>
        </p:txBody>
      </p:sp>
      <p:sp>
        <p:nvSpPr>
          <p:cNvPr id="20" name="TextBox 19"/>
          <p:cNvSpPr txBox="1"/>
          <p:nvPr/>
        </p:nvSpPr>
        <p:spPr>
          <a:xfrm>
            <a:off x="4651021" y="1847320"/>
            <a:ext cx="762000" cy="276999"/>
          </a:xfrm>
          <a:prstGeom prst="rect">
            <a:avLst/>
          </a:prstGeom>
          <a:noFill/>
        </p:spPr>
        <p:txBody>
          <a:bodyPr wrap="square" rtlCol="0">
            <a:spAutoFit/>
          </a:bodyPr>
          <a:lstStyle/>
          <a:p>
            <a:r>
              <a:rPr lang="en-US" sz="1200" dirty="0" smtClean="0"/>
              <a:t>1994</a:t>
            </a:r>
            <a:endParaRPr lang="en-US" sz="1200" dirty="0"/>
          </a:p>
        </p:txBody>
      </p:sp>
      <p:sp>
        <p:nvSpPr>
          <p:cNvPr id="21" name="TextBox 20"/>
          <p:cNvSpPr txBox="1"/>
          <p:nvPr/>
        </p:nvSpPr>
        <p:spPr>
          <a:xfrm>
            <a:off x="4799892" y="2097235"/>
            <a:ext cx="762000" cy="276999"/>
          </a:xfrm>
          <a:prstGeom prst="rect">
            <a:avLst/>
          </a:prstGeom>
          <a:noFill/>
        </p:spPr>
        <p:txBody>
          <a:bodyPr wrap="square" rtlCol="0">
            <a:spAutoFit/>
          </a:bodyPr>
          <a:lstStyle/>
          <a:p>
            <a:r>
              <a:rPr lang="en-US" sz="1200" dirty="0" smtClean="0"/>
              <a:t>1996</a:t>
            </a:r>
            <a:endParaRPr lang="en-US" sz="1200" dirty="0"/>
          </a:p>
        </p:txBody>
      </p:sp>
      <p:sp>
        <p:nvSpPr>
          <p:cNvPr id="22" name="TextBox 21"/>
          <p:cNvSpPr txBox="1"/>
          <p:nvPr/>
        </p:nvSpPr>
        <p:spPr>
          <a:xfrm>
            <a:off x="4965701" y="2369536"/>
            <a:ext cx="762000" cy="276999"/>
          </a:xfrm>
          <a:prstGeom prst="rect">
            <a:avLst/>
          </a:prstGeom>
          <a:noFill/>
        </p:spPr>
        <p:txBody>
          <a:bodyPr wrap="square" rtlCol="0">
            <a:spAutoFit/>
          </a:bodyPr>
          <a:lstStyle/>
          <a:p>
            <a:r>
              <a:rPr lang="en-US" sz="1200" dirty="0" smtClean="0"/>
              <a:t>1997</a:t>
            </a:r>
            <a:endParaRPr lang="en-US" sz="1200" dirty="0"/>
          </a:p>
        </p:txBody>
      </p:sp>
      <p:sp>
        <p:nvSpPr>
          <p:cNvPr id="23" name="TextBox 22"/>
          <p:cNvSpPr txBox="1"/>
          <p:nvPr/>
        </p:nvSpPr>
        <p:spPr>
          <a:xfrm>
            <a:off x="5137854" y="2590949"/>
            <a:ext cx="762000" cy="276999"/>
          </a:xfrm>
          <a:prstGeom prst="rect">
            <a:avLst/>
          </a:prstGeom>
          <a:noFill/>
        </p:spPr>
        <p:txBody>
          <a:bodyPr wrap="square" rtlCol="0">
            <a:spAutoFit/>
          </a:bodyPr>
          <a:lstStyle/>
          <a:p>
            <a:r>
              <a:rPr lang="en-US" sz="1200" dirty="0" smtClean="0"/>
              <a:t>1999</a:t>
            </a:r>
          </a:p>
        </p:txBody>
      </p:sp>
      <p:sp>
        <p:nvSpPr>
          <p:cNvPr id="24" name="TextBox 23"/>
          <p:cNvSpPr txBox="1"/>
          <p:nvPr/>
        </p:nvSpPr>
        <p:spPr>
          <a:xfrm>
            <a:off x="5346701" y="2845009"/>
            <a:ext cx="762000" cy="276999"/>
          </a:xfrm>
          <a:prstGeom prst="rect">
            <a:avLst/>
          </a:prstGeom>
          <a:noFill/>
        </p:spPr>
        <p:txBody>
          <a:bodyPr wrap="square" rtlCol="0">
            <a:spAutoFit/>
          </a:bodyPr>
          <a:lstStyle/>
          <a:p>
            <a:r>
              <a:rPr lang="en-US" sz="1200" dirty="0" smtClean="0"/>
              <a:t>2000</a:t>
            </a:r>
            <a:endParaRPr lang="en-US" sz="1200" dirty="0"/>
          </a:p>
        </p:txBody>
      </p:sp>
      <p:sp>
        <p:nvSpPr>
          <p:cNvPr id="25" name="TextBox 24"/>
          <p:cNvSpPr txBox="1"/>
          <p:nvPr/>
        </p:nvSpPr>
        <p:spPr>
          <a:xfrm>
            <a:off x="4574821" y="3832996"/>
            <a:ext cx="1749779" cy="2308324"/>
          </a:xfrm>
          <a:prstGeom prst="rect">
            <a:avLst/>
          </a:prstGeom>
          <a:noFill/>
        </p:spPr>
        <p:txBody>
          <a:bodyPr wrap="square" rtlCol="0">
            <a:spAutoFit/>
          </a:bodyPr>
          <a:lstStyle/>
          <a:p>
            <a:r>
              <a:rPr lang="en-US" sz="1600" dirty="0" err="1" smtClean="0"/>
              <a:t>Felbamate</a:t>
            </a:r>
            <a:endParaRPr lang="en-US" sz="1600" dirty="0" smtClean="0"/>
          </a:p>
          <a:p>
            <a:r>
              <a:rPr lang="en-US" sz="1600" dirty="0" smtClean="0"/>
              <a:t>Gabapentin</a:t>
            </a:r>
          </a:p>
          <a:p>
            <a:r>
              <a:rPr lang="en-US" sz="1600" dirty="0" err="1" smtClean="0"/>
              <a:t>Lamotrigine</a:t>
            </a:r>
            <a:endParaRPr lang="en-US" sz="1600" dirty="0" smtClean="0"/>
          </a:p>
          <a:p>
            <a:r>
              <a:rPr lang="en-US" sz="1600" dirty="0" err="1" smtClean="0"/>
              <a:t>Topiramate</a:t>
            </a:r>
            <a:endParaRPr lang="en-US" sz="1600" dirty="0" smtClean="0"/>
          </a:p>
          <a:p>
            <a:r>
              <a:rPr lang="en-US" sz="1600" dirty="0" err="1" smtClean="0"/>
              <a:t>Tiagabine</a:t>
            </a:r>
            <a:endParaRPr lang="en-US" sz="1600" dirty="0" smtClean="0"/>
          </a:p>
          <a:p>
            <a:r>
              <a:rPr lang="en-US" sz="1600" dirty="0" smtClean="0"/>
              <a:t>(VNS)</a:t>
            </a:r>
          </a:p>
          <a:p>
            <a:r>
              <a:rPr lang="en-US" sz="1600" dirty="0" err="1" smtClean="0"/>
              <a:t>Levetiracetam</a:t>
            </a:r>
            <a:endParaRPr lang="en-US" sz="1600" dirty="0" smtClean="0"/>
          </a:p>
          <a:p>
            <a:r>
              <a:rPr lang="en-US" sz="1600" dirty="0" err="1" smtClean="0"/>
              <a:t>Oxcarbazepine</a:t>
            </a:r>
            <a:endParaRPr lang="en-US" sz="1600" dirty="0" smtClean="0"/>
          </a:p>
          <a:p>
            <a:r>
              <a:rPr lang="en-US" sz="1600" dirty="0" err="1" smtClean="0"/>
              <a:t>Zonisamide</a:t>
            </a:r>
            <a:endParaRPr lang="en-US" sz="1600" dirty="0"/>
          </a:p>
        </p:txBody>
      </p:sp>
      <p:sp>
        <p:nvSpPr>
          <p:cNvPr id="26" name="Left-Right Arrow 25"/>
          <p:cNvSpPr/>
          <p:nvPr/>
        </p:nvSpPr>
        <p:spPr>
          <a:xfrm>
            <a:off x="6324600" y="3062909"/>
            <a:ext cx="1650998" cy="533400"/>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p:cNvSpPr txBox="1"/>
          <p:nvPr/>
        </p:nvSpPr>
        <p:spPr>
          <a:xfrm>
            <a:off x="6314723" y="1563757"/>
            <a:ext cx="762000" cy="276999"/>
          </a:xfrm>
          <a:prstGeom prst="rect">
            <a:avLst/>
          </a:prstGeom>
          <a:noFill/>
        </p:spPr>
        <p:txBody>
          <a:bodyPr wrap="square" rtlCol="0">
            <a:spAutoFit/>
          </a:bodyPr>
          <a:lstStyle/>
          <a:p>
            <a:r>
              <a:rPr lang="en-US" sz="1200" dirty="0" smtClean="0"/>
              <a:t>2005</a:t>
            </a:r>
            <a:endParaRPr lang="en-US" sz="1200" dirty="0"/>
          </a:p>
        </p:txBody>
      </p:sp>
      <p:sp>
        <p:nvSpPr>
          <p:cNvPr id="28" name="TextBox 27"/>
          <p:cNvSpPr txBox="1"/>
          <p:nvPr/>
        </p:nvSpPr>
        <p:spPr>
          <a:xfrm>
            <a:off x="6477000" y="1820236"/>
            <a:ext cx="762000" cy="276999"/>
          </a:xfrm>
          <a:prstGeom prst="rect">
            <a:avLst/>
          </a:prstGeom>
          <a:noFill/>
        </p:spPr>
        <p:txBody>
          <a:bodyPr wrap="square" rtlCol="0">
            <a:spAutoFit/>
          </a:bodyPr>
          <a:lstStyle/>
          <a:p>
            <a:r>
              <a:rPr lang="en-US" sz="1200" dirty="0" smtClean="0"/>
              <a:t>2008</a:t>
            </a:r>
          </a:p>
        </p:txBody>
      </p:sp>
      <p:sp>
        <p:nvSpPr>
          <p:cNvPr id="29" name="TextBox 28"/>
          <p:cNvSpPr txBox="1"/>
          <p:nvPr/>
        </p:nvSpPr>
        <p:spPr>
          <a:xfrm>
            <a:off x="6695723" y="2092537"/>
            <a:ext cx="762000" cy="276999"/>
          </a:xfrm>
          <a:prstGeom prst="rect">
            <a:avLst/>
          </a:prstGeom>
          <a:noFill/>
        </p:spPr>
        <p:txBody>
          <a:bodyPr wrap="square" rtlCol="0">
            <a:spAutoFit/>
          </a:bodyPr>
          <a:lstStyle/>
          <a:p>
            <a:r>
              <a:rPr lang="en-US" sz="1200" dirty="0" smtClean="0"/>
              <a:t>2009</a:t>
            </a:r>
          </a:p>
        </p:txBody>
      </p:sp>
      <p:sp>
        <p:nvSpPr>
          <p:cNvPr id="30" name="TextBox 29"/>
          <p:cNvSpPr txBox="1"/>
          <p:nvPr/>
        </p:nvSpPr>
        <p:spPr>
          <a:xfrm>
            <a:off x="6351409" y="3823309"/>
            <a:ext cx="1597379" cy="2308324"/>
          </a:xfrm>
          <a:prstGeom prst="rect">
            <a:avLst/>
          </a:prstGeom>
          <a:noFill/>
        </p:spPr>
        <p:txBody>
          <a:bodyPr wrap="square" rtlCol="0">
            <a:spAutoFit/>
          </a:bodyPr>
          <a:lstStyle/>
          <a:p>
            <a:r>
              <a:rPr lang="en-US" dirty="0" err="1" smtClean="0"/>
              <a:t>Pregabalin</a:t>
            </a:r>
            <a:endParaRPr lang="en-US" dirty="0" smtClean="0"/>
          </a:p>
          <a:p>
            <a:r>
              <a:rPr lang="en-US" dirty="0" err="1" smtClean="0"/>
              <a:t>Rufinamide</a:t>
            </a:r>
            <a:endParaRPr lang="en-US" dirty="0" smtClean="0"/>
          </a:p>
          <a:p>
            <a:r>
              <a:rPr lang="en-US" dirty="0" err="1" smtClean="0"/>
              <a:t>Lacosamide</a:t>
            </a:r>
            <a:endParaRPr lang="en-US" dirty="0" smtClean="0"/>
          </a:p>
          <a:p>
            <a:r>
              <a:rPr lang="en-US" dirty="0" err="1" smtClean="0"/>
              <a:t>Vigabatrin</a:t>
            </a:r>
            <a:endParaRPr lang="en-US" dirty="0" smtClean="0"/>
          </a:p>
          <a:p>
            <a:r>
              <a:rPr lang="en-US" dirty="0" err="1" smtClean="0"/>
              <a:t>Clobazam</a:t>
            </a:r>
            <a:r>
              <a:rPr lang="en-US" dirty="0" smtClean="0"/>
              <a:t>*</a:t>
            </a:r>
          </a:p>
          <a:p>
            <a:r>
              <a:rPr lang="en-US" dirty="0" err="1" smtClean="0"/>
              <a:t>Potiga</a:t>
            </a:r>
            <a:endParaRPr lang="en-US" dirty="0" smtClean="0"/>
          </a:p>
          <a:p>
            <a:r>
              <a:rPr lang="en-US" dirty="0" err="1" smtClean="0"/>
              <a:t>Perampanel</a:t>
            </a:r>
            <a:endParaRPr lang="en-US" dirty="0" smtClean="0"/>
          </a:p>
          <a:p>
            <a:endParaRPr lang="en-US" dirty="0"/>
          </a:p>
        </p:txBody>
      </p:sp>
      <p:sp>
        <p:nvSpPr>
          <p:cNvPr id="31" name="TextBox 30"/>
          <p:cNvSpPr txBox="1"/>
          <p:nvPr/>
        </p:nvSpPr>
        <p:spPr>
          <a:xfrm>
            <a:off x="6858000" y="2312793"/>
            <a:ext cx="762000" cy="276999"/>
          </a:xfrm>
          <a:prstGeom prst="rect">
            <a:avLst/>
          </a:prstGeom>
          <a:noFill/>
        </p:spPr>
        <p:txBody>
          <a:bodyPr wrap="square" rtlCol="0">
            <a:spAutoFit/>
          </a:bodyPr>
          <a:lstStyle/>
          <a:p>
            <a:r>
              <a:rPr lang="en-US" sz="1200" dirty="0" smtClean="0"/>
              <a:t>2011</a:t>
            </a:r>
          </a:p>
        </p:txBody>
      </p:sp>
      <p:sp>
        <p:nvSpPr>
          <p:cNvPr id="32" name="TextBox 31"/>
          <p:cNvSpPr txBox="1"/>
          <p:nvPr/>
        </p:nvSpPr>
        <p:spPr>
          <a:xfrm>
            <a:off x="7010400" y="2530474"/>
            <a:ext cx="762000" cy="276999"/>
          </a:xfrm>
          <a:prstGeom prst="rect">
            <a:avLst/>
          </a:prstGeom>
          <a:noFill/>
        </p:spPr>
        <p:txBody>
          <a:bodyPr wrap="square" rtlCol="0">
            <a:spAutoFit/>
          </a:bodyPr>
          <a:lstStyle/>
          <a:p>
            <a:r>
              <a:rPr lang="en-US" sz="1200" dirty="0" smtClean="0"/>
              <a:t>2012</a:t>
            </a:r>
          </a:p>
        </p:txBody>
      </p:sp>
      <p:cxnSp>
        <p:nvCxnSpPr>
          <p:cNvPr id="34" name="Straight Connector 33"/>
          <p:cNvCxnSpPr/>
          <p:nvPr/>
        </p:nvCxnSpPr>
        <p:spPr>
          <a:xfrm>
            <a:off x="4402671" y="1702256"/>
            <a:ext cx="0" cy="4546144"/>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43161" y="6415497"/>
            <a:ext cx="1773768" cy="369332"/>
          </a:xfrm>
          <a:prstGeom prst="rect">
            <a:avLst/>
          </a:prstGeom>
          <a:noFill/>
        </p:spPr>
        <p:txBody>
          <a:bodyPr wrap="square" rtlCol="0">
            <a:spAutoFit/>
          </a:bodyPr>
          <a:lstStyle/>
          <a:p>
            <a:r>
              <a:rPr lang="en-US" dirty="0" smtClean="0"/>
              <a:t>1</a:t>
            </a:r>
            <a:r>
              <a:rPr lang="en-US" baseline="30000" dirty="0" smtClean="0"/>
              <a:t>st</a:t>
            </a:r>
            <a:r>
              <a:rPr lang="en-US" dirty="0" smtClean="0"/>
              <a:t> Generation</a:t>
            </a:r>
            <a:endParaRPr lang="en-US" dirty="0"/>
          </a:p>
        </p:txBody>
      </p:sp>
      <p:sp>
        <p:nvSpPr>
          <p:cNvPr id="36" name="TextBox 35"/>
          <p:cNvSpPr txBox="1"/>
          <p:nvPr/>
        </p:nvSpPr>
        <p:spPr>
          <a:xfrm>
            <a:off x="4459817" y="6421727"/>
            <a:ext cx="1773768" cy="369332"/>
          </a:xfrm>
          <a:prstGeom prst="rect">
            <a:avLst/>
          </a:prstGeom>
          <a:noFill/>
        </p:spPr>
        <p:txBody>
          <a:bodyPr wrap="square" rtlCol="0">
            <a:spAutoFit/>
          </a:bodyPr>
          <a:lstStyle/>
          <a:p>
            <a:r>
              <a:rPr lang="en-US" dirty="0" smtClean="0"/>
              <a:t>2</a:t>
            </a:r>
            <a:r>
              <a:rPr lang="en-US" baseline="30000" dirty="0" smtClean="0"/>
              <a:t>nd</a:t>
            </a:r>
            <a:r>
              <a:rPr lang="en-US" dirty="0" smtClean="0"/>
              <a:t> Generation</a:t>
            </a:r>
            <a:endParaRPr lang="en-US" dirty="0"/>
          </a:p>
        </p:txBody>
      </p:sp>
      <p:sp>
        <p:nvSpPr>
          <p:cNvPr id="37" name="TextBox 36"/>
          <p:cNvSpPr txBox="1"/>
          <p:nvPr/>
        </p:nvSpPr>
        <p:spPr>
          <a:xfrm>
            <a:off x="6263214" y="6445856"/>
            <a:ext cx="2347385" cy="369332"/>
          </a:xfrm>
          <a:prstGeom prst="rect">
            <a:avLst/>
          </a:prstGeom>
          <a:noFill/>
        </p:spPr>
        <p:txBody>
          <a:bodyPr wrap="square" rtlCol="0">
            <a:spAutoFit/>
          </a:bodyPr>
          <a:lstStyle/>
          <a:p>
            <a:r>
              <a:rPr lang="en-US" dirty="0" smtClean="0"/>
              <a:t>3</a:t>
            </a:r>
            <a:r>
              <a:rPr lang="en-US" baseline="30000" dirty="0" smtClean="0"/>
              <a:t>rd</a:t>
            </a:r>
            <a:r>
              <a:rPr lang="en-US" dirty="0" smtClean="0"/>
              <a:t> Generation?</a:t>
            </a:r>
            <a:endParaRPr lang="en-US" dirty="0"/>
          </a:p>
        </p:txBody>
      </p:sp>
    </p:spTree>
    <p:extLst>
      <p:ext uri="{BB962C8B-B14F-4D97-AF65-F5344CB8AC3E}">
        <p14:creationId xmlns:p14="http://schemas.microsoft.com/office/powerpoint/2010/main" val="1525727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organize the AEDs?</a:t>
            </a:r>
            <a:endParaRPr lang="en-US" dirty="0"/>
          </a:p>
        </p:txBody>
      </p:sp>
      <p:sp>
        <p:nvSpPr>
          <p:cNvPr id="3" name="Content Placeholder 2"/>
          <p:cNvSpPr>
            <a:spLocks noGrp="1"/>
          </p:cNvSpPr>
          <p:nvPr>
            <p:ph idx="1"/>
          </p:nvPr>
        </p:nvSpPr>
        <p:spPr>
          <a:xfrm>
            <a:off x="381000" y="1219200"/>
            <a:ext cx="8229600" cy="4525963"/>
          </a:xfrm>
        </p:spPr>
        <p:txBody>
          <a:bodyPr/>
          <a:lstStyle/>
          <a:p>
            <a:r>
              <a:rPr lang="en-US" dirty="0" smtClean="0"/>
              <a:t>Mechanism of action</a:t>
            </a:r>
          </a:p>
          <a:p>
            <a:pPr lvl="1"/>
            <a:r>
              <a:rPr lang="en-US" sz="1600" dirty="0" smtClean="0"/>
              <a:t>Note: drugs may have multiple mechanisms of action</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524421509"/>
              </p:ext>
            </p:extLst>
          </p:nvPr>
        </p:nvGraphicFramePr>
        <p:xfrm>
          <a:off x="228600" y="2209800"/>
          <a:ext cx="8610600" cy="4419601"/>
        </p:xfrm>
        <a:graphic>
          <a:graphicData uri="http://schemas.openxmlformats.org/drawingml/2006/table">
            <a:tbl>
              <a:tblPr firstRow="1" bandRow="1">
                <a:tableStyleId>{5C22544A-7EE6-4342-B048-85BDC9FD1C3A}</a:tableStyleId>
              </a:tblPr>
              <a:tblGrid>
                <a:gridCol w="1371600"/>
                <a:gridCol w="1143000"/>
                <a:gridCol w="897147"/>
                <a:gridCol w="1056017"/>
                <a:gridCol w="1218481"/>
                <a:gridCol w="943155"/>
                <a:gridCol w="1168879"/>
                <a:gridCol w="812321"/>
              </a:tblGrid>
              <a:tr h="923839">
                <a:tc>
                  <a:txBody>
                    <a:bodyPr/>
                    <a:lstStyle/>
                    <a:p>
                      <a:r>
                        <a:rPr lang="en-US" sz="1000" dirty="0" smtClean="0"/>
                        <a:t>Sodium Channel</a:t>
                      </a:r>
                      <a:r>
                        <a:rPr lang="en-US" sz="1000" baseline="0" dirty="0" smtClean="0"/>
                        <a:t> Blocking</a:t>
                      </a:r>
                      <a:endParaRPr lang="en-US" sz="1000" dirty="0"/>
                    </a:p>
                  </a:txBody>
                  <a:tcPr/>
                </a:tc>
                <a:tc>
                  <a:txBody>
                    <a:bodyPr/>
                    <a:lstStyle/>
                    <a:p>
                      <a:r>
                        <a:rPr lang="en-US" sz="1000" dirty="0" smtClean="0"/>
                        <a:t>GABA Receptor Agonist</a:t>
                      </a:r>
                      <a:endParaRPr lang="en-US" sz="1000" dirty="0"/>
                    </a:p>
                  </a:txBody>
                  <a:tcPr/>
                </a:tc>
                <a:tc>
                  <a:txBody>
                    <a:bodyPr/>
                    <a:lstStyle/>
                    <a:p>
                      <a:r>
                        <a:rPr lang="en-US" sz="1000" dirty="0" smtClean="0"/>
                        <a:t>GABA reuptake inhibitors</a:t>
                      </a:r>
                      <a:endParaRPr lang="en-US" sz="1000" dirty="0"/>
                    </a:p>
                  </a:txBody>
                  <a:tcPr/>
                </a:tc>
                <a:tc>
                  <a:txBody>
                    <a:bodyPr/>
                    <a:lstStyle/>
                    <a:p>
                      <a:r>
                        <a:rPr lang="en-US" sz="1000" dirty="0" smtClean="0"/>
                        <a:t>GABA Transaminase inhibitor</a:t>
                      </a:r>
                      <a:endParaRPr lang="en-US" sz="1000" dirty="0"/>
                    </a:p>
                  </a:txBody>
                  <a:tcPr/>
                </a:tc>
                <a:tc>
                  <a:txBody>
                    <a:bodyPr/>
                    <a:lstStyle/>
                    <a:p>
                      <a:r>
                        <a:rPr lang="en-US" sz="1000" dirty="0" smtClean="0"/>
                        <a:t>Possible GABA activity</a:t>
                      </a:r>
                      <a:endParaRPr lang="en-US" sz="1000" dirty="0"/>
                    </a:p>
                  </a:txBody>
                  <a:tcPr/>
                </a:tc>
                <a:tc>
                  <a:txBody>
                    <a:bodyPr/>
                    <a:lstStyle/>
                    <a:p>
                      <a:r>
                        <a:rPr lang="en-US" sz="1000" dirty="0" smtClean="0"/>
                        <a:t>Glutamate Blockers</a:t>
                      </a:r>
                      <a:endParaRPr lang="en-US" sz="1000" dirty="0"/>
                    </a:p>
                  </a:txBody>
                  <a:tcPr/>
                </a:tc>
                <a:tc>
                  <a:txBody>
                    <a:bodyPr/>
                    <a:lstStyle/>
                    <a:p>
                      <a:r>
                        <a:rPr lang="en-US" sz="1000" dirty="0" smtClean="0"/>
                        <a:t>Other</a:t>
                      </a:r>
                      <a:endParaRPr lang="en-US" sz="1000" dirty="0"/>
                    </a:p>
                  </a:txBody>
                  <a:tcPr/>
                </a:tc>
                <a:tc>
                  <a:txBody>
                    <a:bodyPr/>
                    <a:lstStyle/>
                    <a:p>
                      <a:r>
                        <a:rPr lang="en-US" sz="1000" dirty="0" smtClean="0"/>
                        <a:t>Potassium Channel</a:t>
                      </a:r>
                      <a:r>
                        <a:rPr lang="en-US" sz="1000" baseline="0" dirty="0" smtClean="0"/>
                        <a:t> Openers</a:t>
                      </a:r>
                      <a:endParaRPr lang="en-US" sz="1000" dirty="0"/>
                    </a:p>
                  </a:txBody>
                  <a:tcPr/>
                </a:tc>
              </a:tr>
              <a:tr h="513244">
                <a:tc>
                  <a:txBody>
                    <a:bodyPr/>
                    <a:lstStyle/>
                    <a:p>
                      <a:r>
                        <a:rPr lang="en-US" sz="1000" dirty="0" smtClean="0"/>
                        <a:t>Carbamazepine</a:t>
                      </a:r>
                      <a:endParaRPr lang="en-US" sz="1000" dirty="0"/>
                    </a:p>
                  </a:txBody>
                  <a:tcPr/>
                </a:tc>
                <a:tc>
                  <a:txBody>
                    <a:bodyPr/>
                    <a:lstStyle/>
                    <a:p>
                      <a:r>
                        <a:rPr lang="en-US" sz="1000" dirty="0" err="1" smtClean="0"/>
                        <a:t>Clobazam</a:t>
                      </a:r>
                      <a:endParaRPr lang="en-US" sz="1000" dirty="0"/>
                    </a:p>
                  </a:txBody>
                  <a:tcPr/>
                </a:tc>
                <a:tc>
                  <a:txBody>
                    <a:bodyPr/>
                    <a:lstStyle/>
                    <a:p>
                      <a:r>
                        <a:rPr lang="en-US" sz="1000" dirty="0" err="1" smtClean="0"/>
                        <a:t>Tiagabine</a:t>
                      </a:r>
                      <a:endParaRPr lang="en-US" sz="1000" dirty="0"/>
                    </a:p>
                  </a:txBody>
                  <a:tcPr/>
                </a:tc>
                <a:tc>
                  <a:txBody>
                    <a:bodyPr/>
                    <a:lstStyle/>
                    <a:p>
                      <a:r>
                        <a:rPr lang="en-US" sz="1000" dirty="0" err="1" smtClean="0"/>
                        <a:t>Vigabatrin</a:t>
                      </a:r>
                      <a:endParaRPr lang="en-US" sz="1000" dirty="0"/>
                    </a:p>
                  </a:txBody>
                  <a:tcPr/>
                </a:tc>
                <a:tc>
                  <a:txBody>
                    <a:bodyPr/>
                    <a:lstStyle/>
                    <a:p>
                      <a:r>
                        <a:rPr lang="en-US" sz="1000" dirty="0" smtClean="0"/>
                        <a:t>Gabapentin</a:t>
                      </a:r>
                      <a:endParaRPr lang="en-US" sz="1000" dirty="0"/>
                    </a:p>
                  </a:txBody>
                  <a:tcPr/>
                </a:tc>
                <a:tc>
                  <a:txBody>
                    <a:bodyPr/>
                    <a:lstStyle/>
                    <a:p>
                      <a:r>
                        <a:rPr lang="en-US" sz="1000" dirty="0" err="1" smtClean="0"/>
                        <a:t>Felbamate</a:t>
                      </a:r>
                      <a:endParaRPr lang="en-US" sz="1000" dirty="0"/>
                    </a:p>
                  </a:txBody>
                  <a:tcPr/>
                </a:tc>
                <a:tc>
                  <a:txBody>
                    <a:bodyPr/>
                    <a:lstStyle/>
                    <a:p>
                      <a:r>
                        <a:rPr lang="en-US" sz="1000" dirty="0" err="1" smtClean="0"/>
                        <a:t>Levetiracetam</a:t>
                      </a:r>
                      <a:endParaRPr lang="en-US" sz="1000" dirty="0"/>
                    </a:p>
                  </a:txBody>
                  <a:tcPr/>
                </a:tc>
                <a:tc>
                  <a:txBody>
                    <a:bodyPr/>
                    <a:lstStyle/>
                    <a:p>
                      <a:r>
                        <a:rPr lang="en-US" sz="1000" dirty="0" err="1" smtClean="0"/>
                        <a:t>Ezogabine</a:t>
                      </a:r>
                      <a:endParaRPr lang="en-US" sz="1000" dirty="0"/>
                    </a:p>
                  </a:txBody>
                  <a:tcPr/>
                </a:tc>
              </a:tr>
              <a:tr h="513244">
                <a:tc>
                  <a:txBody>
                    <a:bodyPr/>
                    <a:lstStyle/>
                    <a:p>
                      <a:r>
                        <a:rPr lang="en-US" sz="1000" dirty="0" smtClean="0"/>
                        <a:t>Phenytoin</a:t>
                      </a:r>
                      <a:endParaRPr lang="en-US" sz="1000" dirty="0"/>
                    </a:p>
                  </a:txBody>
                  <a:tcPr/>
                </a:tc>
                <a:tc>
                  <a:txBody>
                    <a:bodyPr/>
                    <a:lstStyle/>
                    <a:p>
                      <a:r>
                        <a:rPr lang="en-US" sz="1000" dirty="0" smtClean="0"/>
                        <a:t>Clonazepam</a:t>
                      </a:r>
                      <a:endParaRPr lang="en-US" sz="1000" dirty="0"/>
                    </a:p>
                  </a:txBody>
                  <a:tcPr/>
                </a:tc>
                <a:tc>
                  <a:txBody>
                    <a:bodyPr/>
                    <a:lstStyle/>
                    <a:p>
                      <a:endParaRPr lang="en-US" sz="1000"/>
                    </a:p>
                  </a:txBody>
                  <a:tcPr/>
                </a:tc>
                <a:tc>
                  <a:txBody>
                    <a:bodyPr/>
                    <a:lstStyle/>
                    <a:p>
                      <a:endParaRPr lang="en-US" sz="1000"/>
                    </a:p>
                  </a:txBody>
                  <a:tcPr/>
                </a:tc>
                <a:tc>
                  <a:txBody>
                    <a:bodyPr/>
                    <a:lstStyle/>
                    <a:p>
                      <a:r>
                        <a:rPr lang="en-US" sz="1000" dirty="0" err="1" smtClean="0"/>
                        <a:t>Pregabalin</a:t>
                      </a:r>
                      <a:endParaRPr lang="en-US" sz="1000" dirty="0"/>
                    </a:p>
                  </a:txBody>
                  <a:tcPr/>
                </a:tc>
                <a:tc>
                  <a:txBody>
                    <a:bodyPr/>
                    <a:lstStyle/>
                    <a:p>
                      <a:r>
                        <a:rPr lang="en-US" sz="1000" dirty="0" err="1" smtClean="0"/>
                        <a:t>Topiramate</a:t>
                      </a:r>
                      <a:endParaRPr lang="en-US" sz="1000" dirty="0"/>
                    </a:p>
                  </a:txBody>
                  <a:tcPr/>
                </a:tc>
                <a:tc>
                  <a:txBody>
                    <a:bodyPr/>
                    <a:lstStyle/>
                    <a:p>
                      <a:endParaRPr lang="en-US" sz="1000" dirty="0"/>
                    </a:p>
                  </a:txBody>
                  <a:tcPr/>
                </a:tc>
                <a:tc>
                  <a:txBody>
                    <a:bodyPr/>
                    <a:lstStyle/>
                    <a:p>
                      <a:endParaRPr lang="en-US" sz="1000"/>
                    </a:p>
                  </a:txBody>
                  <a:tcPr/>
                </a:tc>
              </a:tr>
              <a:tr h="513244">
                <a:tc>
                  <a:txBody>
                    <a:bodyPr/>
                    <a:lstStyle/>
                    <a:p>
                      <a:r>
                        <a:rPr lang="en-US" sz="1000" dirty="0" err="1" smtClean="0"/>
                        <a:t>Oxcarbazepine</a:t>
                      </a:r>
                      <a:endParaRPr lang="en-US" sz="1000" dirty="0"/>
                    </a:p>
                  </a:txBody>
                  <a:tcPr/>
                </a:tc>
                <a:tc>
                  <a:txBody>
                    <a:bodyPr/>
                    <a:lstStyle/>
                    <a:p>
                      <a:r>
                        <a:rPr lang="en-US" sz="1000" dirty="0" smtClean="0"/>
                        <a:t>Phenobarbital</a:t>
                      </a:r>
                      <a:endParaRPr lang="en-US" sz="1000" dirty="0"/>
                    </a:p>
                  </a:txBody>
                  <a:tcPr/>
                </a:tc>
                <a:tc>
                  <a:txBody>
                    <a:bodyPr/>
                    <a:lstStyle/>
                    <a:p>
                      <a:endParaRPr lang="en-US" sz="1000"/>
                    </a:p>
                  </a:txBody>
                  <a:tcPr/>
                </a:tc>
                <a:tc>
                  <a:txBody>
                    <a:bodyPr/>
                    <a:lstStyle/>
                    <a:p>
                      <a:endParaRPr lang="en-US" sz="1000"/>
                    </a:p>
                  </a:txBody>
                  <a:tcPr/>
                </a:tc>
                <a:tc>
                  <a:txBody>
                    <a:bodyPr/>
                    <a:lstStyle/>
                    <a:p>
                      <a:r>
                        <a:rPr lang="en-US" sz="1000" dirty="0" smtClean="0"/>
                        <a:t>Valproate</a:t>
                      </a:r>
                      <a:endParaRPr lang="en-US" sz="1000" dirty="0"/>
                    </a:p>
                  </a:txBody>
                  <a:tcPr/>
                </a:tc>
                <a:tc>
                  <a:txBody>
                    <a:bodyPr/>
                    <a:lstStyle/>
                    <a:p>
                      <a:r>
                        <a:rPr lang="en-US" sz="1000" dirty="0" err="1" smtClean="0"/>
                        <a:t>Perampanel</a:t>
                      </a:r>
                      <a:endParaRPr lang="en-US" sz="1000" dirty="0"/>
                    </a:p>
                  </a:txBody>
                  <a:tcPr/>
                </a:tc>
                <a:tc>
                  <a:txBody>
                    <a:bodyPr/>
                    <a:lstStyle/>
                    <a:p>
                      <a:endParaRPr lang="en-US" sz="1000" dirty="0"/>
                    </a:p>
                  </a:txBody>
                  <a:tcPr/>
                </a:tc>
                <a:tc>
                  <a:txBody>
                    <a:bodyPr/>
                    <a:lstStyle/>
                    <a:p>
                      <a:endParaRPr lang="en-US" sz="1000"/>
                    </a:p>
                  </a:txBody>
                  <a:tcPr/>
                </a:tc>
              </a:tr>
              <a:tr h="513244">
                <a:tc>
                  <a:txBody>
                    <a:bodyPr/>
                    <a:lstStyle/>
                    <a:p>
                      <a:r>
                        <a:rPr lang="en-US" sz="1000" dirty="0" err="1" smtClean="0"/>
                        <a:t>Lamotrigine</a:t>
                      </a:r>
                      <a:endParaRPr lang="en-US" sz="1000" dirty="0"/>
                    </a:p>
                  </a:txBody>
                  <a:tcPr/>
                </a:tc>
                <a:tc>
                  <a:txBody>
                    <a:bodyPr/>
                    <a:lstStyle/>
                    <a:p>
                      <a:r>
                        <a:rPr lang="en-US" sz="1000" dirty="0" err="1" smtClean="0"/>
                        <a:t>Primidone</a:t>
                      </a:r>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a:p>
                  </a:txBody>
                  <a:tcPr/>
                </a:tc>
              </a:tr>
              <a:tr h="513244">
                <a:tc>
                  <a:txBody>
                    <a:bodyPr/>
                    <a:lstStyle/>
                    <a:p>
                      <a:r>
                        <a:rPr lang="en-US" sz="1000" dirty="0" err="1" smtClean="0"/>
                        <a:t>Zonisamide</a:t>
                      </a:r>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tr>
              <a:tr h="513244">
                <a:tc>
                  <a:txBody>
                    <a:bodyPr/>
                    <a:lstStyle/>
                    <a:p>
                      <a:r>
                        <a:rPr lang="en-US" sz="1000" dirty="0" err="1" smtClean="0"/>
                        <a:t>Lacosamide</a:t>
                      </a:r>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r>
              <a:tr h="416298">
                <a:tc>
                  <a:txBody>
                    <a:bodyPr/>
                    <a:lstStyle/>
                    <a:p>
                      <a:r>
                        <a:rPr lang="en-US" sz="1000" dirty="0" smtClean="0"/>
                        <a:t>Valproate</a:t>
                      </a:r>
                      <a:endParaRPr lang="en-US" sz="1000" dirty="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a:p>
                  </a:txBody>
                  <a:tcPr/>
                </a:tc>
                <a:tc>
                  <a:txBody>
                    <a:bodyPr/>
                    <a:lstStyle/>
                    <a:p>
                      <a:endParaRPr lang="en-US" sz="1000" dirty="0"/>
                    </a:p>
                  </a:txBody>
                  <a:tcPr/>
                </a:tc>
              </a:tr>
            </a:tbl>
          </a:graphicData>
        </a:graphic>
      </p:graphicFrame>
    </p:spTree>
    <p:extLst>
      <p:ext uri="{BB962C8B-B14F-4D97-AF65-F5344CB8AC3E}">
        <p14:creationId xmlns:p14="http://schemas.microsoft.com/office/powerpoint/2010/main" val="2037326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know about the 1</a:t>
            </a:r>
            <a:r>
              <a:rPr lang="en-US" baseline="30000" dirty="0" smtClean="0"/>
              <a:t>st</a:t>
            </a:r>
            <a:r>
              <a:rPr lang="en-US" dirty="0" smtClean="0"/>
              <a:t> generation AEDs?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Pros:</a:t>
            </a:r>
          </a:p>
          <a:p>
            <a:pPr lvl="1"/>
            <a:r>
              <a:rPr lang="en-US" dirty="0" smtClean="0"/>
              <a:t>Effective, lots of experience with them</a:t>
            </a:r>
          </a:p>
          <a:p>
            <a:pPr lvl="1"/>
            <a:r>
              <a:rPr lang="en-US" dirty="0" smtClean="0"/>
              <a:t>“Broad spectrum” (with some exceptions, such as carbamazepine and </a:t>
            </a:r>
            <a:r>
              <a:rPr lang="en-US" dirty="0" err="1" smtClean="0"/>
              <a:t>ethosuximide</a:t>
            </a:r>
            <a:r>
              <a:rPr lang="en-US" dirty="0" smtClean="0"/>
              <a:t>)</a:t>
            </a:r>
          </a:p>
          <a:p>
            <a:r>
              <a:rPr lang="en-US" dirty="0" smtClean="0"/>
              <a:t>Cons:</a:t>
            </a:r>
          </a:p>
          <a:p>
            <a:pPr lvl="1"/>
            <a:r>
              <a:rPr lang="en-US" dirty="0" smtClean="0"/>
              <a:t>Side effects, including long-term (e.g. bone density problems)</a:t>
            </a:r>
          </a:p>
          <a:p>
            <a:pPr lvl="1"/>
            <a:r>
              <a:rPr lang="en-US" dirty="0" smtClean="0"/>
              <a:t>Messy pharmacokinetics and interactions</a:t>
            </a:r>
          </a:p>
          <a:p>
            <a:pPr lvl="1"/>
            <a:r>
              <a:rPr lang="en-US" dirty="0" smtClean="0"/>
              <a:t>Interactions with other medications </a:t>
            </a:r>
          </a:p>
          <a:p>
            <a:pPr lvl="1"/>
            <a:r>
              <a:rPr lang="en-US" dirty="0" smtClean="0"/>
              <a:t>Small window of effectiveness without side effects</a:t>
            </a:r>
          </a:p>
          <a:p>
            <a:pPr lvl="1"/>
            <a:r>
              <a:rPr lang="en-US" dirty="0" smtClean="0"/>
              <a:t>More challenging to use in certain populations (women, elderly)</a:t>
            </a:r>
            <a:endParaRPr lang="en-US" dirty="0"/>
          </a:p>
        </p:txBody>
      </p:sp>
    </p:spTree>
    <p:extLst>
      <p:ext uri="{BB962C8B-B14F-4D97-AF65-F5344CB8AC3E}">
        <p14:creationId xmlns:p14="http://schemas.microsoft.com/office/powerpoint/2010/main" val="1353478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379</TotalTime>
  <Words>2442</Words>
  <Application>Microsoft Office PowerPoint</Application>
  <PresentationFormat>On-screen Show (4:3)</PresentationFormat>
  <Paragraphs>422</Paragraphs>
  <Slides>54</Slides>
  <Notes>9</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Foundry</vt:lpstr>
      <vt:lpstr>New anti-seizure medications* October 25, 2013 Portland VA Medical Center</vt:lpstr>
      <vt:lpstr>Objectives</vt:lpstr>
      <vt:lpstr>What are we looking for in an anti-seizure medication?</vt:lpstr>
      <vt:lpstr>Efficacy of anti-epileptic drugs (AEDs)</vt:lpstr>
      <vt:lpstr>How do we choose seizure medications?</vt:lpstr>
      <vt:lpstr>Timeline of modern anti-seizure treatment</vt:lpstr>
      <vt:lpstr>Timeline of modern anti-seizure treatment</vt:lpstr>
      <vt:lpstr>How can we organize the AEDs?</vt:lpstr>
      <vt:lpstr>What do we know about the 1st generation AEDs?</vt:lpstr>
      <vt:lpstr>How do the newer generation AEDs compare?</vt:lpstr>
      <vt:lpstr>PowerPoint Presentation</vt:lpstr>
      <vt:lpstr>Pharmacokinetics and drug interactions</vt:lpstr>
      <vt:lpstr>Pharmacokinetics and drug interactions</vt:lpstr>
      <vt:lpstr>Special populations</vt:lpstr>
      <vt:lpstr>New Anti-Seizure Medications (in the last few years)</vt:lpstr>
      <vt:lpstr>Ezogabine (Potiga)</vt:lpstr>
      <vt:lpstr>Ezogabine (Potiga)</vt:lpstr>
      <vt:lpstr>Ezogabine (Potiga)</vt:lpstr>
      <vt:lpstr>Ezogabine (Potiga)</vt:lpstr>
      <vt:lpstr>Lacosamide (Vimpat)</vt:lpstr>
      <vt:lpstr>Lacosamide (Vimpat)</vt:lpstr>
      <vt:lpstr>Lacosamide (Vimpat)</vt:lpstr>
      <vt:lpstr>Lacosamide (Vimpat)</vt:lpstr>
      <vt:lpstr>Clobazam (Onfi)</vt:lpstr>
      <vt:lpstr>Clobazam (Onfi)</vt:lpstr>
      <vt:lpstr>Clobazam (2011)</vt:lpstr>
      <vt:lpstr>Clobazam (Onfi)</vt:lpstr>
      <vt:lpstr>Clobazam (Onfi)</vt:lpstr>
      <vt:lpstr>Perampanel (Fycompa)</vt:lpstr>
      <vt:lpstr>PowerPoint Presentation</vt:lpstr>
      <vt:lpstr>Perampanel (Fycompa)</vt:lpstr>
      <vt:lpstr>PowerPoint Presentation</vt:lpstr>
      <vt:lpstr>Perampanel (Fycompa)</vt:lpstr>
      <vt:lpstr>Perampanel (Fycompa)</vt:lpstr>
      <vt:lpstr>Treatments on the Horizon</vt:lpstr>
      <vt:lpstr>Eslicarbazine acetate (Sunovion)</vt:lpstr>
      <vt:lpstr>Eslicarbazine acetate (Sunovion)</vt:lpstr>
      <vt:lpstr>Brivaracetam (UCB)</vt:lpstr>
      <vt:lpstr>Some other AED medications in development</vt:lpstr>
      <vt:lpstr>Two Devices Under Investigation For Epilepsy Treatment</vt:lpstr>
      <vt:lpstr>Responsive Neurostimulation (NeuroPace, Inc)</vt:lpstr>
      <vt:lpstr>PowerPoint Presentation</vt:lpstr>
      <vt:lpstr>PowerPoint Presentation</vt:lpstr>
      <vt:lpstr>PowerPoint Presentation</vt:lpstr>
      <vt:lpstr>Responsive Neurostimulation (NeuroPACE,Inc)</vt:lpstr>
      <vt:lpstr>PowerPoint Presentation</vt:lpstr>
      <vt:lpstr>PowerPoint Presentation</vt:lpstr>
      <vt:lpstr>SANTE</vt:lpstr>
      <vt:lpstr>SANTE</vt:lpstr>
      <vt:lpstr>SANTE</vt:lpstr>
      <vt:lpstr>SANTE</vt:lpstr>
      <vt:lpstr>SANTE</vt:lpstr>
      <vt:lpstr>Conclusions</vt:lpstr>
      <vt:lpstr>New anti-seizure medications* October 25, 2013 Portland VA Medical Center</vt:lpstr>
    </vt:vector>
  </TitlesOfParts>
  <Company>OHSU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anti-seizure medications October 25, 2013 Portland VA Medical Center</dc:title>
  <dc:creator>Paul Motika</dc:creator>
  <cp:lastModifiedBy>Cooper, Elizabeth A. (Portland)</cp:lastModifiedBy>
  <cp:revision>47</cp:revision>
  <dcterms:created xsi:type="dcterms:W3CDTF">2013-10-23T03:51:03Z</dcterms:created>
  <dcterms:modified xsi:type="dcterms:W3CDTF">2013-10-25T18:30:24Z</dcterms:modified>
</cp:coreProperties>
</file>