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85" r:id="rId14"/>
    <p:sldId id="281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83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26A5336-D51B-403D-BCB3-19210C60549E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2B3F1D-EC6B-4860-92E3-27B7C24A1AD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isableveteran.org/" TargetMode="External"/><Relationship Id="rId2" Type="http://schemas.openxmlformats.org/officeDocument/2006/relationships/hyperlink" Target="http://www.soldierbestfriend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etsadoptpets.org/" TargetMode="External"/><Relationship Id="rId5" Type="http://schemas.openxmlformats.org/officeDocument/2006/relationships/hyperlink" Target="http://www.patriotpaws.org/" TargetMode="External"/><Relationship Id="rId4" Type="http://schemas.openxmlformats.org/officeDocument/2006/relationships/hyperlink" Target="http://www.helpingheroes.org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ocialsecurity/go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alsecurity.gov/disabilityrepor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>
              <a:solidFill>
                <a:srgbClr val="C00000"/>
              </a:solidFill>
              <a:latin typeface="Lucida Bright" panose="02040602050505020304" pitchFamily="18" charset="0"/>
              <a:ea typeface="Batang" panose="02030600000101010101" pitchFamily="18" charset="-127"/>
            </a:endParaRPr>
          </a:p>
          <a:p>
            <a:r>
              <a:rPr lang="en-US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doni MT Black" panose="02070A03080606020203" pitchFamily="18" charset="0"/>
                <a:ea typeface="Batang" panose="02030600000101010101" pitchFamily="18" charset="-127"/>
              </a:rPr>
              <a:t>Jan Spencer, </a:t>
            </a:r>
            <a:r>
              <a:rPr lang="en-US" sz="19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Bodoni MT Black" panose="02070A03080606020203" pitchFamily="18" charset="0"/>
                <a:ea typeface="Batang" panose="02030600000101010101" pitchFamily="18" charset="-127"/>
              </a:rPr>
              <a:t>MSw</a:t>
            </a:r>
            <a:r>
              <a:rPr lang="en-US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doni MT Black" panose="02070A03080606020203" pitchFamily="18" charset="0"/>
                <a:ea typeface="Batang" panose="02030600000101010101" pitchFamily="18" charset="-127"/>
              </a:rPr>
              <a:t>, LCSW</a:t>
            </a:r>
          </a:p>
          <a:p>
            <a:r>
              <a:rPr lang="en-US" sz="1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doni MT Black" panose="02070A03080606020203" pitchFamily="18" charset="0"/>
                <a:ea typeface="Batang" panose="02030600000101010101" pitchFamily="18" charset="-127"/>
              </a:rPr>
              <a:t>Licensed Clinical Social </a:t>
            </a:r>
            <a:r>
              <a:rPr lang="en-US" sz="19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Bodoni MT Black" panose="02070A03080606020203" pitchFamily="18" charset="0"/>
                <a:ea typeface="Batang" panose="02030600000101010101" pitchFamily="18" charset="-127"/>
              </a:rPr>
              <a:t>WorkeR</a:t>
            </a:r>
            <a:endParaRPr lang="en-US" sz="1900" dirty="0" smtClean="0">
              <a:solidFill>
                <a:schemeClr val="tx1">
                  <a:lumMod val="85000"/>
                  <a:lumOff val="15000"/>
                </a:schemeClr>
              </a:solidFill>
              <a:latin typeface="Bodoni MT Black" panose="02070A03080606020203" pitchFamily="18" charset="0"/>
              <a:ea typeface="Batang" panose="02030600000101010101" pitchFamily="18" charset="-127"/>
            </a:endParaRPr>
          </a:p>
          <a:p>
            <a:endParaRPr lang="en-US" sz="1900" dirty="0">
              <a:solidFill>
                <a:schemeClr val="tx1">
                  <a:lumMod val="85000"/>
                  <a:lumOff val="15000"/>
                </a:schemeClr>
              </a:solidFill>
              <a:latin typeface="Bodoni MT Black" panose="02070A03080606020203" pitchFamily="18" charset="0"/>
              <a:ea typeface="Batang" panose="02030600000101010101" pitchFamily="18" charset="-127"/>
            </a:endParaRPr>
          </a:p>
          <a:p>
            <a:r>
              <a:rPr lang="en-US" sz="2000" u="sng" dirty="0" smtClean="0">
                <a:solidFill>
                  <a:schemeClr val="accent2">
                    <a:lumMod val="50000"/>
                  </a:schemeClr>
                </a:solidFill>
                <a:latin typeface="Bradley Hand ITC" panose="03070402050302030203" pitchFamily="66" charset="0"/>
                <a:ea typeface="Batang" panose="02030600000101010101" pitchFamily="18" charset="-127"/>
              </a:rPr>
              <a:t>Portland VA – Epilepsy Center of Excellence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Bodoni MT Black" panose="02070A03080606020203" pitchFamily="18" charset="0"/>
              </a:rPr>
              <a:t>Resources for Veterans</a:t>
            </a:r>
            <a:br>
              <a:rPr lang="en-US" dirty="0" smtClean="0">
                <a:solidFill>
                  <a:srgbClr val="0070C0"/>
                </a:solidFill>
                <a:latin typeface="Bodoni MT Black" panose="02070A03080606020203" pitchFamily="18" charset="0"/>
              </a:rPr>
            </a:br>
            <a:r>
              <a:rPr lang="en-US" dirty="0" smtClean="0">
                <a:solidFill>
                  <a:srgbClr val="0070C0"/>
                </a:solidFill>
                <a:latin typeface="Bodoni MT Black" panose="02070A03080606020203" pitchFamily="18" charset="0"/>
              </a:rPr>
              <a:t>with Epilepsy</a:t>
            </a:r>
            <a:endParaRPr lang="en-US" dirty="0">
              <a:solidFill>
                <a:srgbClr val="0070C0"/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800" dirty="0" smtClean="0"/>
              <a:t>You will receive the SSA’s decision </a:t>
            </a:r>
          </a:p>
          <a:p>
            <a:r>
              <a:rPr lang="en-US" sz="2800" dirty="0" smtClean="0"/>
              <a:t>in a letter.</a:t>
            </a:r>
          </a:p>
          <a:p>
            <a:pPr marL="0" indent="0">
              <a:buNone/>
            </a:pPr>
            <a:r>
              <a:rPr lang="en-US" dirty="0" smtClean="0"/>
              <a:t>							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your application is approved, you will receive a letter showing you the amount of your benefit and when your payments start.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146" y="1676400"/>
            <a:ext cx="2390775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98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If I Disagree?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 smtClean="0"/>
              <a:t>If you disagree with the decision made on your claim for disability, you can </a:t>
            </a:r>
            <a:r>
              <a:rPr lang="en-US" sz="3200" u="sng" dirty="0" smtClean="0"/>
              <a:t>appeal it</a:t>
            </a:r>
            <a:r>
              <a:rPr lang="en-US" sz="3200" dirty="0" smtClean="0"/>
              <a:t>.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dirty="0" smtClean="0"/>
              <a:t>“The Appeals Process”- Publication 05-10041 </a:t>
            </a:r>
          </a:p>
          <a:p>
            <a:pPr lvl="1" algn="ctr"/>
            <a:r>
              <a:rPr lang="en-US" sz="1800" dirty="0" smtClean="0"/>
              <a:t>(Available from Social Security)</a:t>
            </a:r>
          </a:p>
          <a:p>
            <a:pPr lvl="1" algn="ctr"/>
            <a:endParaRPr lang="en-US" sz="1800" dirty="0"/>
          </a:p>
          <a:p>
            <a:pPr lvl="1" algn="ctr"/>
            <a:endParaRPr lang="en-US" sz="1800" dirty="0" smtClean="0"/>
          </a:p>
          <a:p>
            <a:pPr lvl="1" algn="ctr"/>
            <a:endParaRPr lang="en-US" sz="1800" dirty="0" smtClean="0"/>
          </a:p>
          <a:p>
            <a:pPr marL="274320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28576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Apply for SSI?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You can apply for SSI benefits by: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1.  Calling 1-800-772-1213 and make an appointment with     	a social security disability representative.</a:t>
            </a:r>
          </a:p>
          <a:p>
            <a:pPr marL="0" indent="0">
              <a:buNone/>
            </a:pPr>
            <a:r>
              <a:rPr lang="en-US" sz="2400" dirty="0" smtClean="0"/>
              <a:t>    	2.  Interviews can be scheduled by phone or in person at a 	local SSA office.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3.  Complete the Disability Starter Kit.</a:t>
            </a:r>
          </a:p>
          <a:p>
            <a:pPr marL="0" indent="0">
              <a:buNone/>
            </a:pPr>
            <a:r>
              <a:rPr lang="en-US" sz="2400" dirty="0" smtClean="0"/>
              <a:t>	4.  You may visit a local SSA office without a scheduled 	appointment but you may have to wait awhile.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If you do not have enough information to make a decision, SSA will pay for you to have a medical exam or test to assist with the decision.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3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52400"/>
            <a:ext cx="8763000" cy="6172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354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r>
              <a:rPr lang="en-US" dirty="0" smtClean="0"/>
              <a:t>Veterans Service Dogs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839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Veteran Evaluation for Use of Service Dog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</a:rPr>
              <a:t>Any Veteran diagnosed with Epilepsy that is interested in securing a “Seizure Dog” must meet the following criteria:</a:t>
            </a:r>
          </a:p>
          <a:p>
            <a:pPr marL="342900" indent="-342900" algn="ctr">
              <a:buAutoNum type="arabicPeriod"/>
            </a:pPr>
            <a:endParaRPr lang="en-US" sz="18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US" sz="1800" b="1" dirty="0" smtClean="0">
                <a:solidFill>
                  <a:srgbClr val="C00000"/>
                </a:solidFill>
              </a:rPr>
              <a:t>A </a:t>
            </a:r>
            <a:r>
              <a:rPr lang="en-US" sz="1800" b="1" u="sng" dirty="0" smtClean="0">
                <a:solidFill>
                  <a:srgbClr val="C00000"/>
                </a:solidFill>
              </a:rPr>
              <a:t>Service Dog </a:t>
            </a:r>
            <a:r>
              <a:rPr lang="en-US" sz="1800" b="1" dirty="0" smtClean="0">
                <a:solidFill>
                  <a:srgbClr val="C00000"/>
                </a:solidFill>
              </a:rPr>
              <a:t>must be part of the Veteran’s treatment plan as well as part of the overall rehabilitation and restorative care of the Veteran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  <a:endParaRPr lang="en-US" sz="2400" b="1" dirty="0">
              <a:solidFill>
                <a:srgbClr val="C00000"/>
              </a:solidFill>
            </a:endParaRPr>
          </a:p>
          <a:p>
            <a:pPr marL="342900" indent="-342900">
              <a:buAutoNum type="arabicPeriod" startAt="2"/>
            </a:pPr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</a:rPr>
              <a:t>A </a:t>
            </a:r>
            <a:r>
              <a:rPr lang="en-US" sz="1800" b="1" u="sng" dirty="0" smtClean="0">
                <a:solidFill>
                  <a:schemeClr val="accent2">
                    <a:lumMod val="50000"/>
                  </a:schemeClr>
                </a:solidFill>
              </a:rPr>
              <a:t>Service Dog </a:t>
            </a:r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</a:rPr>
              <a:t>evaluation and referral is a prosthetic prescriptive practice and a clinical decision.</a:t>
            </a:r>
          </a:p>
          <a:p>
            <a:pPr marL="342900" indent="-342900">
              <a:buAutoNum type="arabicPeriod" startAt="2"/>
            </a:pPr>
            <a:r>
              <a:rPr lang="en-US" sz="1800" b="1" dirty="0" smtClean="0">
                <a:solidFill>
                  <a:srgbClr val="C00000"/>
                </a:solidFill>
              </a:rPr>
              <a:t>If it is determined, a </a:t>
            </a:r>
            <a:r>
              <a:rPr lang="en-US" sz="1800" b="1" u="sng" dirty="0">
                <a:solidFill>
                  <a:srgbClr val="C00000"/>
                </a:solidFill>
              </a:rPr>
              <a:t>S</a:t>
            </a:r>
            <a:r>
              <a:rPr lang="en-US" sz="1800" b="1" u="sng" dirty="0" smtClean="0">
                <a:solidFill>
                  <a:srgbClr val="C00000"/>
                </a:solidFill>
              </a:rPr>
              <a:t>ervice Dog </a:t>
            </a:r>
            <a:r>
              <a:rPr lang="en-US" sz="1800" b="1" dirty="0" smtClean="0">
                <a:solidFill>
                  <a:srgbClr val="C00000"/>
                </a:solidFill>
              </a:rPr>
              <a:t>will likely enhance the Veteran’s rehabilitation and restorative care, all hardware and veterinary costs will be covered by the VA.</a:t>
            </a:r>
          </a:p>
          <a:p>
            <a:pPr marL="342900" indent="-342900">
              <a:buAutoNum type="arabicPeriod" startAt="2"/>
            </a:pPr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</a:rPr>
              <a:t>Veteran must obtain the S</a:t>
            </a:r>
            <a:r>
              <a:rPr lang="en-US" sz="1800" b="1" u="sng" dirty="0" smtClean="0">
                <a:solidFill>
                  <a:schemeClr val="accent2">
                    <a:lumMod val="50000"/>
                  </a:schemeClr>
                </a:solidFill>
              </a:rPr>
              <a:t>eizure Dog </a:t>
            </a:r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</a:rPr>
              <a:t>from an accredited GD/SD organization.</a:t>
            </a:r>
          </a:p>
          <a:p>
            <a:pPr marL="342900" indent="-342900">
              <a:buAutoNum type="arabicPeriod" startAt="2"/>
            </a:pPr>
            <a:endParaRPr lang="en-US" sz="1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91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 Definition of “Seizure Response Dog”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 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A </a:t>
            </a:r>
            <a:r>
              <a:rPr lang="en-US" sz="3200" u="sng" dirty="0" smtClean="0"/>
              <a:t>Seizure Response Dog </a:t>
            </a:r>
            <a:r>
              <a:rPr lang="en-US" sz="3200" dirty="0" smtClean="0"/>
              <a:t>is specifically trained to recognize a person is having a seizure </a:t>
            </a:r>
          </a:p>
          <a:p>
            <a:pPr marL="0" indent="0" algn="ctr">
              <a:buNone/>
            </a:pPr>
            <a:r>
              <a:rPr lang="en-US" sz="3200" dirty="0" smtClean="0"/>
              <a:t>and to provide support to the person </a:t>
            </a:r>
          </a:p>
          <a:p>
            <a:pPr marL="0" indent="0" algn="ctr">
              <a:buNone/>
            </a:pPr>
            <a:r>
              <a:rPr lang="en-US" sz="3200" dirty="0" smtClean="0"/>
              <a:t>during the seizure.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28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Seizure Response Dog’s Provide: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 Contact emergency medical service </a:t>
            </a:r>
            <a:r>
              <a:rPr lang="en-US" sz="1600" dirty="0" smtClean="0"/>
              <a:t>(typically 911) </a:t>
            </a:r>
            <a:r>
              <a:rPr lang="en-US" sz="2600" dirty="0" smtClean="0"/>
              <a:t>via</a:t>
            </a:r>
            <a:r>
              <a:rPr lang="en-US" sz="1600" dirty="0" smtClean="0"/>
              <a:t> </a:t>
            </a:r>
            <a:r>
              <a:rPr lang="en-US" sz="2600" dirty="0" smtClean="0"/>
              <a:t>dedicated phone  </a:t>
            </a:r>
            <a:r>
              <a:rPr lang="en-US" sz="2600" b="1" dirty="0" smtClean="0">
                <a:solidFill>
                  <a:srgbClr val="C00000"/>
                </a:solidFill>
              </a:rPr>
              <a:t>OR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A family member or other specific individual who can provide human support to the Veteran.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2. Retrieve water, medication or other supportive material for the Veteran when he/she regains consciousness.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3.  Provide bracing support to the Veteran during the post-</a:t>
            </a:r>
            <a:r>
              <a:rPr lang="en-US" dirty="0" err="1" smtClean="0"/>
              <a:t>ictal</a:t>
            </a:r>
            <a:r>
              <a:rPr lang="en-US" dirty="0" smtClean="0"/>
              <a:t> period (post seizure) to facilitate the ability of the Veteran to rise from the floor or wherever the Veteran is during the seizure.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6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Seizure Response Dog’s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DO NOT 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	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en-US" sz="3200" dirty="0" smtClean="0"/>
              <a:t>Seizure Response Dogs </a:t>
            </a:r>
            <a:r>
              <a:rPr lang="en-US" sz="3200" b="1" u="sng" dirty="0" smtClean="0">
                <a:solidFill>
                  <a:schemeClr val="bg2">
                    <a:lumMod val="50000"/>
                  </a:schemeClr>
                </a:solidFill>
              </a:rPr>
              <a:t>do not </a:t>
            </a:r>
            <a:r>
              <a:rPr lang="en-US" sz="3200" dirty="0" smtClean="0"/>
              <a:t>abort seizures, </a:t>
            </a:r>
            <a:r>
              <a:rPr lang="en-US" sz="3200" b="1" u="sng" dirty="0" smtClean="0">
                <a:solidFill>
                  <a:schemeClr val="bg2">
                    <a:lumMod val="50000"/>
                  </a:schemeClr>
                </a:solidFill>
              </a:rPr>
              <a:t>cannot</a:t>
            </a:r>
            <a:r>
              <a:rPr lang="en-US" sz="3200" dirty="0" smtClean="0"/>
              <a:t> be expected to break the fall of a person having a seizure, and </a:t>
            </a:r>
            <a:r>
              <a:rPr lang="en-US" sz="3200" b="1" u="sng" dirty="0" smtClean="0">
                <a:solidFill>
                  <a:schemeClr val="bg2">
                    <a:lumMod val="50000"/>
                  </a:schemeClr>
                </a:solidFill>
              </a:rPr>
              <a:t>cannot</a:t>
            </a:r>
            <a:r>
              <a:rPr lang="en-US" sz="3200" dirty="0" smtClean="0"/>
              <a:t> prevent persons having a seizure from injury due to activities such as biting one’s tongue or choking.</a:t>
            </a:r>
          </a:p>
        </p:txBody>
      </p:sp>
    </p:spTree>
    <p:extLst>
      <p:ext uri="{BB962C8B-B14F-4D97-AF65-F5344CB8AC3E}">
        <p14:creationId xmlns:p14="http://schemas.microsoft.com/office/powerpoint/2010/main" val="97755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Specific Indications for Seizure Response Dog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</a:t>
            </a:r>
            <a:r>
              <a:rPr lang="en-US" sz="2400" dirty="0" smtClean="0"/>
              <a:t>.  </a:t>
            </a:r>
            <a:r>
              <a:rPr lang="en-US" sz="2400" b="1" dirty="0" smtClean="0"/>
              <a:t>Veteran has to have epileptic seizures, confirmed by 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EEG or MEG.</a:t>
            </a:r>
          </a:p>
          <a:p>
            <a:endParaRPr lang="en-US" sz="2400" b="1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</a:rPr>
              <a:t>.  Veteran should have a demonstrated history of seizure frequency of at least ONE seizure per week for the past six months.</a:t>
            </a: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b="1" dirty="0" smtClean="0"/>
              <a:t>3.  </a:t>
            </a:r>
            <a:r>
              <a:rPr lang="en-US" sz="2400" b="1" dirty="0" smtClean="0"/>
              <a:t>There are several different patterns for seizures.  SRD’s are most useful for Veterans who have generalized motor or psychomotor seizure patterns that are associated with loss or alteration of consciousness.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339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Disability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1.  VA disability – Service Connection</a:t>
            </a:r>
          </a:p>
          <a:p>
            <a:pPr algn="ctr"/>
            <a:endParaRPr lang="en-US" dirty="0"/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2.  Social Security Disability Insurance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(SSDI)</a:t>
            </a:r>
          </a:p>
          <a:p>
            <a:pPr algn="ctr"/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/>
              <a:t>3.  Supplemental Security Insurance (SSI)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8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 for Seizure Response Dog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Veterans having NON-EPILEPTIC seizures such as: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  “</a:t>
            </a:r>
            <a:r>
              <a:rPr lang="en-US" dirty="0" err="1" smtClean="0"/>
              <a:t>epileptiform</a:t>
            </a:r>
            <a:r>
              <a:rPr lang="en-US" dirty="0" smtClean="0"/>
              <a:t>” or “pseudo-seizures” are not    appropriate candidates for SRD’s.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Veteran’s who do not have a period of confusion, altered consciousness or paresis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Veterans who have generalized seizures associated with violent limb-flailing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(these movements are likely to injure the dog)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9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Organizations Assisting Veterans with Service Dogs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1.  Soldiers Best Friend - </a:t>
            </a:r>
            <a:r>
              <a:rPr lang="en-US" sz="2000" dirty="0" smtClean="0">
                <a:hlinkClick r:id="rId2"/>
              </a:rPr>
              <a:t>www.soldiersbestfriend.org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2.  </a:t>
            </a:r>
            <a:r>
              <a:rPr lang="en-US" sz="2400" dirty="0" smtClean="0"/>
              <a:t>Service Dogs for </a:t>
            </a:r>
            <a:r>
              <a:rPr lang="en-US" sz="2000" dirty="0" smtClean="0"/>
              <a:t>Veterans</a:t>
            </a:r>
            <a:r>
              <a:rPr lang="en-US" sz="2400" dirty="0" smtClean="0"/>
              <a:t> </a:t>
            </a:r>
            <a:r>
              <a:rPr lang="en-US" sz="2000" dirty="0" smtClean="0"/>
              <a:t>– </a:t>
            </a:r>
            <a:r>
              <a:rPr lang="en-US" sz="2000" dirty="0" smtClean="0">
                <a:hlinkClick r:id="rId3"/>
              </a:rPr>
              <a:t>www.thisableveteran.org</a:t>
            </a:r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3. </a:t>
            </a:r>
            <a:r>
              <a:rPr lang="en-US" sz="2400" dirty="0" smtClean="0"/>
              <a:t>Vets Helping Heroes - </a:t>
            </a:r>
            <a:r>
              <a:rPr lang="en-US" sz="2000" dirty="0" smtClean="0">
                <a:hlinkClick r:id="rId4"/>
              </a:rPr>
              <a:t>www.helpingheroes.org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4.  </a:t>
            </a:r>
            <a:r>
              <a:rPr lang="en-US" sz="2400" dirty="0" smtClean="0"/>
              <a:t>Patriot PAWS, Service Dog Training - </a:t>
            </a:r>
            <a:r>
              <a:rPr lang="en-US" sz="2000" dirty="0" smtClean="0">
                <a:hlinkClick r:id="rId5"/>
              </a:rPr>
              <a:t>www.patriotpaws.org</a:t>
            </a:r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5</a:t>
            </a:r>
            <a:r>
              <a:rPr lang="en-US" sz="2400" dirty="0" smtClean="0"/>
              <a:t>.  Vets Adopt Pets - 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6"/>
              </a:rPr>
              <a:t>www.vetsadoptpets.org</a:t>
            </a: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07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630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6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199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624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Veteran disability compensation is a monetary benefit </a:t>
            </a:r>
          </a:p>
          <a:p>
            <a:pPr marL="0" indent="0" algn="ctr">
              <a:buNone/>
            </a:pPr>
            <a:r>
              <a:rPr lang="en-US" dirty="0" smtClean="0"/>
              <a:t>paid to Veterans who are: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Disabled by an injury or illness that happened while on active duty OR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w</a:t>
            </a:r>
            <a:r>
              <a:rPr lang="en-US" b="1" dirty="0" smtClean="0">
                <a:solidFill>
                  <a:srgbClr val="FF0000"/>
                </a:solidFill>
              </a:rPr>
              <a:t>ere made worse by active military service AND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f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or those who were discharged under other than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‘dishonorable discharge’.</a:t>
            </a:r>
          </a:p>
          <a:p>
            <a:pPr marL="0" indent="0" algn="ctr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These disabilities are considered to be	</a:t>
            </a:r>
            <a:endParaRPr lang="en-US" dirty="0"/>
          </a:p>
          <a:p>
            <a:pPr marL="0" indent="0" algn="ctr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service-connected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11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Process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Complete an application - </a:t>
            </a:r>
            <a:r>
              <a:rPr lang="en-US" u="sng" dirty="0" smtClean="0"/>
              <a:t>VA Form 21-526</a:t>
            </a:r>
          </a:p>
          <a:p>
            <a:pPr marL="0" indent="0" algn="ctr">
              <a:buNone/>
            </a:pPr>
            <a:r>
              <a:rPr lang="en-US" dirty="0" smtClean="0"/>
              <a:t>“Veterans Application for Compensation or Pension”.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~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Complete online at: http:vabenefits.vba.gov/vonapp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/</a:t>
            </a:r>
          </a:p>
          <a:p>
            <a:pPr marL="0" indent="0" algn="ctr">
              <a:buNone/>
            </a:pPr>
            <a:r>
              <a:rPr lang="en-US" dirty="0" smtClean="0"/>
              <a:t>OR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~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pply with the help of your county </a:t>
            </a:r>
          </a:p>
          <a:p>
            <a:pPr marL="0" indent="0" algn="ctr">
              <a:buNone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Veterans Service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Officer</a:t>
            </a:r>
          </a:p>
          <a:p>
            <a:pPr marL="0" indent="0" algn="ctr">
              <a:buNone/>
            </a:pPr>
            <a:r>
              <a:rPr lang="en-US" sz="1500" b="1" dirty="0" smtClean="0">
                <a:solidFill>
                  <a:srgbClr val="FF0000"/>
                </a:solidFill>
              </a:rPr>
              <a:t>(see handout)</a:t>
            </a:r>
          </a:p>
          <a:p>
            <a:pPr marL="0" indent="0" algn="ctr">
              <a:buNone/>
            </a:pPr>
            <a:endParaRPr lang="en-US" sz="15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1600" dirty="0" smtClean="0"/>
              <a:t>* For more information call Toll Free 1-800-827-1000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809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800" dirty="0" smtClean="0"/>
              <a:t>Social Security Disability Insurance Program (SSD)</a:t>
            </a:r>
            <a:endParaRPr lang="en-US" sz="1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Supplemental Security Income Program (SSI)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Social security pays benefits to people who cannot work because they have a medical condition that is expected to last at </a:t>
            </a:r>
            <a:r>
              <a:rPr lang="en-US" sz="2400" dirty="0" smtClean="0">
                <a:solidFill>
                  <a:srgbClr val="FF0000"/>
                </a:solidFill>
              </a:rPr>
              <a:t>LEAST</a:t>
            </a:r>
            <a:r>
              <a:rPr lang="en-US" sz="2400" dirty="0" smtClean="0"/>
              <a:t> one year or result in death.</a:t>
            </a:r>
          </a:p>
          <a:p>
            <a:endParaRPr lang="en-US" sz="2400" dirty="0"/>
          </a:p>
          <a:p>
            <a:r>
              <a:rPr lang="en-US" sz="2400" dirty="0" smtClean="0"/>
              <a:t>*</a:t>
            </a:r>
            <a:r>
              <a:rPr lang="en-US" sz="1600" dirty="0" smtClean="0"/>
              <a:t>Not for partial or short-term disability</a:t>
            </a:r>
            <a:endParaRPr lang="en-US" sz="1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The SSI program pays benefits to disabled adults and children who have </a:t>
            </a:r>
            <a:r>
              <a:rPr lang="en-US" sz="2400" dirty="0" smtClean="0">
                <a:solidFill>
                  <a:srgbClr val="FF0000"/>
                </a:solidFill>
              </a:rPr>
              <a:t>LIMITED</a:t>
            </a:r>
            <a:r>
              <a:rPr lang="en-US" sz="2400" dirty="0" smtClean="0"/>
              <a:t> income and resources.</a:t>
            </a:r>
          </a:p>
          <a:p>
            <a:r>
              <a:rPr lang="en-US" sz="2400" dirty="0" smtClean="0"/>
              <a:t>Must meet medical standards for disability as SSDI.</a:t>
            </a:r>
          </a:p>
          <a:p>
            <a:r>
              <a:rPr lang="en-US" sz="2400" dirty="0" smtClean="0"/>
              <a:t>Benefits are not based on your prior work.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Security Disability Benefits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Apply for SSDI?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1.  Apply online at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www.socialsecurity/gov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</a:p>
          <a:p>
            <a:endParaRPr lang="en-US" sz="3600" dirty="0" smtClean="0"/>
          </a:p>
          <a:p>
            <a:r>
              <a:rPr lang="en-US" sz="3600" dirty="0" smtClean="0"/>
              <a:t>2.  Call Toll Free </a:t>
            </a:r>
            <a:r>
              <a:rPr lang="en-US" sz="3600" dirty="0" smtClean="0">
                <a:solidFill>
                  <a:srgbClr val="FF0000"/>
                </a:solidFill>
              </a:rPr>
              <a:t>1-800-772-1213</a:t>
            </a:r>
            <a:r>
              <a:rPr lang="en-US" sz="3600" dirty="0" smtClean="0"/>
              <a:t>  to make an appointment to file a disability claim at your local disability office.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752600"/>
            <a:ext cx="1599137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I Apply for SSDI?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You should apply for disability benefits </a:t>
            </a:r>
          </a:p>
          <a:p>
            <a:pPr marL="0" indent="0" algn="ctr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as soon as you become disabled</a:t>
            </a:r>
            <a:r>
              <a:rPr lang="en-US" dirty="0" smtClean="0"/>
              <a:t>. 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It can take up to 5 months to process the application.			</a:t>
            </a:r>
          </a:p>
          <a:p>
            <a:pPr marL="1143000" lvl="4" indent="0" algn="ctr">
              <a:buNone/>
            </a:pPr>
            <a:r>
              <a:rPr lang="en-US" dirty="0" smtClean="0"/>
              <a:t>					</a:t>
            </a:r>
          </a:p>
          <a:p>
            <a:pPr marL="1143000" lvl="4" indent="0">
              <a:buNone/>
            </a:pPr>
            <a:endParaRPr lang="en-US" dirty="0"/>
          </a:p>
          <a:p>
            <a:r>
              <a:rPr lang="en-US" dirty="0" smtClean="0"/>
              <a:t>Complete a Adult Disability Report</a:t>
            </a:r>
          </a:p>
          <a:p>
            <a:pPr marL="0" indent="0">
              <a:buNone/>
            </a:pPr>
            <a:r>
              <a:rPr lang="en-US" sz="1800" dirty="0" smtClean="0"/>
              <a:t>~  </a:t>
            </a:r>
            <a:r>
              <a:rPr lang="en-US" sz="2000" dirty="0" smtClean="0"/>
              <a:t>complete online at </a:t>
            </a:r>
            <a:r>
              <a:rPr lang="en-US" sz="2000" b="1" dirty="0" smtClean="0">
                <a:solidFill>
                  <a:schemeClr val="accent2"/>
                </a:solidFill>
                <a:hlinkClick r:id="rId2"/>
              </a:rPr>
              <a:t>www.socialsecurity.gov/disabilityreport</a:t>
            </a:r>
            <a:r>
              <a:rPr lang="en-US" sz="2000" dirty="0" smtClean="0"/>
              <a:t>  </a:t>
            </a:r>
            <a:r>
              <a:rPr lang="en-US" sz="2000" u="sng" dirty="0" smtClean="0"/>
              <a:t>OR</a:t>
            </a:r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1800" dirty="0" smtClean="0"/>
              <a:t>~  </a:t>
            </a:r>
            <a:r>
              <a:rPr lang="en-US" sz="2000" dirty="0" smtClean="0"/>
              <a:t>print the ADS report, complete it and return it to your local Social Security Office.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2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 Prepare for the Interview?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Gather information for:  </a:t>
            </a:r>
            <a:r>
              <a:rPr lang="en-US" dirty="0" smtClean="0">
                <a:solidFill>
                  <a:srgbClr val="FF0000"/>
                </a:solidFill>
              </a:rPr>
              <a:t>“The Disability Starter Kit”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1.  Your social security number.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 2.  Your birth certificate or baptismal certificate.</a:t>
            </a:r>
          </a:p>
          <a:p>
            <a:pPr marL="0" indent="0">
              <a:buNone/>
            </a:pPr>
            <a:r>
              <a:rPr lang="en-US" sz="1800" dirty="0" smtClean="0"/>
              <a:t>    3.  Names, addresses and phone numbers of the doctors, hospitals and clinics    where you have received medical care, along with the dates of service.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4.  Name of all medications you take and the dosages.</a:t>
            </a:r>
          </a:p>
          <a:p>
            <a:pPr marL="0" indent="0">
              <a:buNone/>
            </a:pPr>
            <a:r>
              <a:rPr lang="en-US" sz="1800" dirty="0" smtClean="0"/>
              <a:t>   5.   Medical records you have in your possession.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6.  Laboratory and test results.</a:t>
            </a:r>
          </a:p>
          <a:p>
            <a:pPr marL="0" indent="0">
              <a:buNone/>
            </a:pPr>
            <a:r>
              <a:rPr lang="en-US" sz="1800" dirty="0" smtClean="0"/>
              <a:t>    7.  A summary of where you have worked in the past ten years, the kind of work you did.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 8.  A copy of your most recent </a:t>
            </a:r>
            <a:r>
              <a:rPr lang="en-US" sz="1800" b="1" u="sng" dirty="0" smtClean="0">
                <a:solidFill>
                  <a:schemeClr val="accent2">
                    <a:lumMod val="75000"/>
                  </a:schemeClr>
                </a:solidFill>
              </a:rPr>
              <a:t>W-2 form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(Wage and Tax Statement) </a:t>
            </a:r>
            <a:r>
              <a:rPr lang="en-US" sz="1800" b="1" dirty="0" smtClean="0">
                <a:solidFill>
                  <a:srgbClr val="FF0000"/>
                </a:solidFill>
              </a:rPr>
              <a:t>OR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 your </a:t>
            </a:r>
            <a:r>
              <a:rPr lang="en-US" sz="1800" b="1" u="sng" dirty="0" smtClean="0">
                <a:solidFill>
                  <a:schemeClr val="accent2">
                    <a:lumMod val="75000"/>
                  </a:schemeClr>
                </a:solidFill>
              </a:rPr>
              <a:t>Federal Tax Return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for the past year.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0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They Decide If I Qualify?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b="1" dirty="0" smtClean="0"/>
              <a:t>Five-Step Process</a:t>
            </a:r>
          </a:p>
          <a:p>
            <a:r>
              <a:rPr lang="en-US" sz="1800" dirty="0" smtClean="0"/>
              <a:t>1.  If you </a:t>
            </a:r>
            <a:r>
              <a:rPr lang="en-US" sz="1800" b="1" dirty="0" smtClean="0"/>
              <a:t>ARE</a:t>
            </a:r>
            <a:r>
              <a:rPr lang="en-US" sz="1800" dirty="0" smtClean="0"/>
              <a:t> working and if your earnings exceed a *certain amount, you will not be considered disabled.  If you are </a:t>
            </a:r>
            <a:r>
              <a:rPr lang="en-US" sz="1800" b="1" dirty="0" smtClean="0"/>
              <a:t>NOT</a:t>
            </a:r>
            <a:r>
              <a:rPr lang="en-US" sz="1800" dirty="0" smtClean="0"/>
              <a:t> working and your monthly earnings qualify, then the state agency looks at your </a:t>
            </a:r>
            <a:r>
              <a:rPr lang="en-US" sz="1800" u="sng" dirty="0" smtClean="0"/>
              <a:t>medical condition</a:t>
            </a:r>
            <a:r>
              <a:rPr lang="en-US" sz="1800" dirty="0" smtClean="0"/>
              <a:t>.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2.  Is your medical condition </a:t>
            </a:r>
            <a:r>
              <a:rPr lang="en-US" sz="1800" b="1" dirty="0" smtClean="0">
                <a:solidFill>
                  <a:srgbClr val="FF0000"/>
                </a:solidFill>
              </a:rPr>
              <a:t>SEVERE</a:t>
            </a:r>
            <a:r>
              <a:rPr lang="en-US" sz="1800" dirty="0" smtClean="0">
                <a:solidFill>
                  <a:srgbClr val="FF0000"/>
                </a:solidFill>
              </a:rPr>
              <a:t>?  Your medical condition must significantly limit your ability to do basic work activities .  If you qualify, the state agency takes your application on to the next step.</a:t>
            </a:r>
          </a:p>
          <a:p>
            <a:r>
              <a:rPr lang="en-US" sz="1800" dirty="0" smtClean="0"/>
              <a:t>3.  Is your medical condition on the </a:t>
            </a:r>
            <a:r>
              <a:rPr lang="en-US" sz="1800" b="1" u="sng" dirty="0" smtClean="0"/>
              <a:t>List of Impairments</a:t>
            </a:r>
            <a:r>
              <a:rPr lang="en-US" sz="1800" dirty="0" smtClean="0"/>
              <a:t>?  If the severity of your ‘listed’ medical condition qualifies, the state agency goes on to the next step.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4.  Can you do the work you did before?  The agency looks to see if you can do the work you did before.  If</a:t>
            </a:r>
            <a:r>
              <a:rPr lang="en-US" sz="1800" b="1" dirty="0" smtClean="0">
                <a:solidFill>
                  <a:srgbClr val="FF0000"/>
                </a:solidFill>
              </a:rPr>
              <a:t> NOT</a:t>
            </a:r>
            <a:r>
              <a:rPr lang="en-US" sz="1800" dirty="0" smtClean="0">
                <a:solidFill>
                  <a:srgbClr val="FF0000"/>
                </a:solidFill>
              </a:rPr>
              <a:t>, the state agency goes on to the next step.</a:t>
            </a:r>
          </a:p>
          <a:p>
            <a:r>
              <a:rPr lang="en-US" sz="1800" dirty="0" smtClean="0"/>
              <a:t>5.  Can you do any other type of work?  If you can’t perform the work you previously did, the agency looks to see if you can perform other jobs. If </a:t>
            </a:r>
            <a:r>
              <a:rPr lang="en-US" sz="1800" b="1" dirty="0" smtClean="0"/>
              <a:t>NOT</a:t>
            </a:r>
            <a:r>
              <a:rPr lang="en-US" sz="1800" dirty="0" smtClean="0"/>
              <a:t> the agency will determine you are disabled.</a:t>
            </a:r>
          </a:p>
        </p:txBody>
      </p:sp>
    </p:spTree>
    <p:extLst>
      <p:ext uri="{BB962C8B-B14F-4D97-AF65-F5344CB8AC3E}">
        <p14:creationId xmlns:p14="http://schemas.microsoft.com/office/powerpoint/2010/main" val="10348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1160</Words>
  <Application>Microsoft Office PowerPoint</Application>
  <PresentationFormat>On-screen Show (4:3)</PresentationFormat>
  <Paragraphs>157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Civic</vt:lpstr>
      <vt:lpstr>Resources for Veterans with Epilepsy</vt:lpstr>
      <vt:lpstr>Disability Options</vt:lpstr>
      <vt:lpstr>Service Connection</vt:lpstr>
      <vt:lpstr>Application Process</vt:lpstr>
      <vt:lpstr>Social Security Disability Benefits </vt:lpstr>
      <vt:lpstr>How Do I Apply for SSDI?</vt:lpstr>
      <vt:lpstr>When Should I Apply for SSDI?</vt:lpstr>
      <vt:lpstr>How Can I Prepare for the Interview?</vt:lpstr>
      <vt:lpstr>How Do They Decide If I Qualify?</vt:lpstr>
      <vt:lpstr>The Decision</vt:lpstr>
      <vt:lpstr>What If I Disagree?</vt:lpstr>
      <vt:lpstr>How Do I Apply for SSI?</vt:lpstr>
      <vt:lpstr>PowerPoint Presentation</vt:lpstr>
      <vt:lpstr>Veterans Service Dogs</vt:lpstr>
      <vt:lpstr>Veteran Evaluation for Use of Service Dog</vt:lpstr>
      <vt:lpstr>VA Definition of “Seizure Response Dog”</vt:lpstr>
      <vt:lpstr>Seizure Response Dog’s Provide:</vt:lpstr>
      <vt:lpstr>Seizure Response Dog’s DO NOT </vt:lpstr>
      <vt:lpstr>Specific Indications for Seizure Response Dog</vt:lpstr>
      <vt:lpstr>Contraindications for Seizure Response Dog</vt:lpstr>
      <vt:lpstr>Organizations Assisting Veterans with Service Dogs</vt:lpstr>
      <vt:lpstr>PowerPoint Presentation</vt:lpstr>
      <vt:lpstr>PowerPoint Presentation</vt:lpstr>
    </vt:vector>
  </TitlesOfParts>
  <Company>Dept.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for Veterans with Epilepsy</dc:title>
  <dc:creator>Spencer, Janet D (Portland)</dc:creator>
  <cp:lastModifiedBy>Cooper, Elizabeth A. (Portland)</cp:lastModifiedBy>
  <cp:revision>35</cp:revision>
  <dcterms:created xsi:type="dcterms:W3CDTF">2014-01-06T20:59:22Z</dcterms:created>
  <dcterms:modified xsi:type="dcterms:W3CDTF">2014-01-08T00:24:01Z</dcterms:modified>
</cp:coreProperties>
</file>