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70" r:id="rId7"/>
    <p:sldId id="271" r:id="rId8"/>
    <p:sldId id="272" r:id="rId9"/>
    <p:sldId id="265" r:id="rId10"/>
    <p:sldId id="259" r:id="rId11"/>
    <p:sldId id="268" r:id="rId12"/>
    <p:sldId id="273" r:id="rId13"/>
    <p:sldId id="274" r:id="rId14"/>
    <p:sldId id="260" r:id="rId15"/>
    <p:sldId id="266" r:id="rId16"/>
    <p:sldId id="276" r:id="rId17"/>
    <p:sldId id="267" r:id="rId18"/>
    <p:sldId id="261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1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4270-6D9D-4036-BED0-9B81B72290F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9612-CA7A-45CF-82A9-7B2653C30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Getting comfortable with VNS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Edward Maa, MD</a:t>
            </a:r>
          </a:p>
          <a:p>
            <a:r>
              <a:rPr lang="en-US" i="1" dirty="0">
                <a:solidFill>
                  <a:srgbClr val="FFFF00"/>
                </a:solidFill>
              </a:rPr>
              <a:t>Chief of the Comprehensive Epilepsy Program- DHMC</a:t>
            </a:r>
          </a:p>
          <a:p>
            <a:r>
              <a:rPr lang="en-US" i="1" dirty="0">
                <a:solidFill>
                  <a:srgbClr val="FFFF00"/>
                </a:solidFill>
              </a:rPr>
              <a:t>Associate Professor of Neurology- University of Colorado and DVAMC</a:t>
            </a:r>
          </a:p>
        </p:txBody>
      </p:sp>
    </p:spTree>
    <p:extLst>
      <p:ext uri="{BB962C8B-B14F-4D97-AF65-F5344CB8AC3E}">
        <p14:creationId xmlns:p14="http://schemas.microsoft.com/office/powerpoint/2010/main" val="35450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Managing Stimulation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Pulse Width</a:t>
            </a:r>
            <a:r>
              <a:rPr lang="en-US" dirty="0"/>
              <a:t>		500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250 µsec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Signal Frequency</a:t>
            </a:r>
            <a:r>
              <a:rPr lang="en-US" dirty="0"/>
              <a:t>	30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25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20 Hz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Output Current</a:t>
            </a:r>
            <a:r>
              <a:rPr lang="en-US" dirty="0"/>
              <a:t>	↓0.25 mA</a:t>
            </a:r>
          </a:p>
          <a:p>
            <a:pPr marL="2171700" lvl="5" indent="0">
              <a:buNone/>
            </a:pPr>
            <a:r>
              <a:rPr lang="en-US" sz="3200" dirty="0"/>
              <a:t>		↓0.125 mA (Aspire SR)</a:t>
            </a:r>
          </a:p>
        </p:txBody>
      </p:sp>
    </p:spTree>
    <p:extLst>
      <p:ext uri="{BB962C8B-B14F-4D97-AF65-F5344CB8AC3E}">
        <p14:creationId xmlns:p14="http://schemas.microsoft.com/office/powerpoint/2010/main" val="248318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SECOND GOAL: Maximize </a:t>
            </a:r>
            <a:r>
              <a:rPr lang="en-US" b="1" dirty="0" err="1">
                <a:solidFill>
                  <a:srgbClr val="0000FF"/>
                </a:solidFill>
              </a:rPr>
              <a:t>AutoStims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Adjust Sensitivity of Heartbeat Detection to accurately pick up pulse (start with 1 and increase to 5- typically tested and verified in OR at time of implantation but can be modified later)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Adjust Threshold of “Change in Heart Rate”. (Default is 70%, usually advanced to 40% at time of implantation. Maximum % change is preferred to decrease false positive treatments)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During Interrogation, # of </a:t>
            </a:r>
            <a:r>
              <a:rPr lang="en-US" dirty="0" err="1"/>
              <a:t>Autostims</a:t>
            </a:r>
            <a:r>
              <a:rPr lang="en-US" dirty="0"/>
              <a:t> should target 40-60 </a:t>
            </a:r>
            <a:r>
              <a:rPr lang="en-US" dirty="0" err="1"/>
              <a:t>stims</a:t>
            </a:r>
            <a:r>
              <a:rPr lang="en-US" dirty="0"/>
              <a:t> per day. Adjust Threshold accordingly.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22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Tachycardia Detection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8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Verify Heartbeat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8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Managing </a:t>
            </a:r>
            <a:r>
              <a:rPr lang="en-US" b="1" dirty="0" err="1">
                <a:solidFill>
                  <a:srgbClr val="0000FF"/>
                </a:solidFill>
              </a:rPr>
              <a:t>AutoStim</a:t>
            </a:r>
            <a:r>
              <a:rPr lang="en-US" b="1" dirty="0">
                <a:solidFill>
                  <a:srgbClr val="0000FF"/>
                </a:solidFill>
              </a:rPr>
              <a:t>-Related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571500"/>
            <a:r>
              <a:rPr lang="en-US" dirty="0"/>
              <a:t>Verify Heartbeat Detection: 	</a:t>
            </a:r>
            <a:r>
              <a:rPr lang="en-US" sz="2800" dirty="0"/>
              <a:t>Adjust sensitivity</a:t>
            </a:r>
          </a:p>
          <a:p>
            <a:pPr marL="685800" indent="-571500"/>
            <a:r>
              <a:rPr lang="en-US" dirty="0" err="1"/>
              <a:t>AutoStim</a:t>
            </a:r>
            <a:r>
              <a:rPr lang="en-US" dirty="0"/>
              <a:t> Parameters: </a:t>
            </a:r>
          </a:p>
          <a:p>
            <a:pPr marL="1085850" lvl="1" indent="-571500"/>
            <a:r>
              <a:rPr lang="en-US" sz="3200" dirty="0"/>
              <a:t>↓Pulse Width</a:t>
            </a:r>
          </a:p>
          <a:p>
            <a:pPr marL="1085850" lvl="1" indent="-571500"/>
            <a:r>
              <a:rPr lang="en-US" sz="3200" dirty="0"/>
              <a:t>↓Output Current</a:t>
            </a:r>
          </a:p>
          <a:p>
            <a:pPr marL="1085850" lvl="1" indent="-571500"/>
            <a:r>
              <a:rPr lang="en-US" sz="3200" dirty="0"/>
              <a:t>↓ON TIME</a:t>
            </a:r>
          </a:p>
          <a:p>
            <a:pPr marL="685800" indent="-571500"/>
            <a:r>
              <a:rPr lang="en-US" dirty="0" err="1"/>
              <a:t>Autostim</a:t>
            </a:r>
            <a:r>
              <a:rPr lang="en-US" dirty="0"/>
              <a:t> Threshold: ↑ 10%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THIRD GOAL: Ramp Duty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lnSpc>
                <a:spcPct val="115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I</a:t>
            </a:r>
            <a:r>
              <a:rPr lang="en-US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ncrease duty cycle </a:t>
            </a:r>
            <a:r>
              <a:rPr lang="en-US" baseline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over time and assess clinical outcome</a:t>
            </a:r>
          </a:p>
          <a:p>
            <a:pPr marL="685800" indent="-457200">
              <a:lnSpc>
                <a:spcPct val="115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Increase the amount of time stimulation is being delivered in a 24-hour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Dosing Parameters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5156"/>
            <a:ext cx="6781800" cy="50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0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THIRD GOAL: Ramp Duty Cycle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64" y="1681701"/>
            <a:ext cx="6890671" cy="436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4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THIRD GOAL: Ramp Duty Cycle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5" y="1600200"/>
            <a:ext cx="66876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1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Verify by Interrogating AGAIN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6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First Clinic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Usually &gt;2 weeks after implantation</a:t>
            </a:r>
          </a:p>
          <a:p>
            <a:r>
              <a:rPr lang="en-US" dirty="0"/>
              <a:t>Visualize surgical site for wound healing (erythema, fluid accumulation, drainage, incision approximation, mobility of device, coil protrusion, etc…)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53" y="2133600"/>
            <a:ext cx="4752047" cy="32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2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Personal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Tailoring titration to tolerability is more important than rigid adherence to programming targets, especially early.</a:t>
            </a:r>
          </a:p>
          <a:p>
            <a:r>
              <a:rPr lang="en-US" dirty="0"/>
              <a:t>History of frequent/very brief events may require “Rapid Cycling” programming, even sacrificing </a:t>
            </a:r>
            <a:r>
              <a:rPr lang="en-US" dirty="0" err="1"/>
              <a:t>AutoStim</a:t>
            </a:r>
            <a:endParaRPr lang="en-US" dirty="0"/>
          </a:p>
          <a:p>
            <a:r>
              <a:rPr lang="en-US" dirty="0"/>
              <a:t>Seizure frequency reduction post implant and prior to turning on device tends to suggest good response to therapy when therapeutic dosing is reached.</a:t>
            </a:r>
          </a:p>
          <a:p>
            <a:r>
              <a:rPr lang="en-US"/>
              <a:t>“0.75 Syndrome”</a:t>
            </a:r>
          </a:p>
          <a:p>
            <a:r>
              <a:rPr lang="en-US"/>
              <a:t>Multistep </a:t>
            </a:r>
            <a:r>
              <a:rPr lang="en-US" dirty="0"/>
              <a:t>dosing in same visit is common, especially when patient is remote to clinic</a:t>
            </a:r>
          </a:p>
          <a:p>
            <a:r>
              <a:rPr lang="en-US" dirty="0"/>
              <a:t>If patient keeps good seizure log, downloading VNS data may help verify if </a:t>
            </a:r>
            <a:r>
              <a:rPr lang="en-US" dirty="0" err="1"/>
              <a:t>autostim</a:t>
            </a:r>
            <a:r>
              <a:rPr lang="en-US" dirty="0"/>
              <a:t> or magnet activations were triggered at time of clinical seizure (default timestamps CST- Houston)</a:t>
            </a:r>
          </a:p>
          <a:p>
            <a:r>
              <a:rPr lang="en-US" dirty="0"/>
              <a:t>Watch for asthma and OSA exacerbation post implant; screen beforehand</a:t>
            </a:r>
          </a:p>
          <a:p>
            <a:r>
              <a:rPr lang="en-US" dirty="0"/>
              <a:t>Significant SOB with stimulation may be current leak to Phrenic nerve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8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Typical Clinic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/>
              <a:t>Interrogate generator</a:t>
            </a:r>
          </a:p>
          <a:p>
            <a:r>
              <a:rPr lang="en-US" dirty="0"/>
              <a:t>Titrate/Program parameters</a:t>
            </a:r>
          </a:p>
          <a:p>
            <a:r>
              <a:rPr lang="en-US" dirty="0"/>
              <a:t>System Diagnostics</a:t>
            </a:r>
          </a:p>
          <a:p>
            <a:pPr lvl="1"/>
            <a:r>
              <a:rPr lang="en-US" dirty="0"/>
              <a:t>Verify Heartbeat Detection and Sensitivity, if needed (Aspire SR 106 only)</a:t>
            </a:r>
          </a:p>
          <a:p>
            <a:r>
              <a:rPr lang="en-US" dirty="0"/>
              <a:t>Interrogate generator AGAIN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4037"/>
            <a:ext cx="32575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2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Dosing Parameters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5156"/>
            <a:ext cx="6781800" cy="50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5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FIRST GOAL: Ramp Output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Generate a compound action potential on the </a:t>
            </a:r>
            <a:r>
              <a:rPr lang="en-US" sz="3200" dirty="0" err="1">
                <a:solidFill>
                  <a:schemeClr val="tx1"/>
                </a:solidFill>
              </a:rPr>
              <a:t>vagus</a:t>
            </a:r>
            <a:r>
              <a:rPr lang="en-US" sz="3200" dirty="0">
                <a:solidFill>
                  <a:schemeClr val="tx1"/>
                </a:solidFill>
              </a:rPr>
              <a:t> nerve by creating a charge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200" b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Increase Output</a:t>
            </a:r>
            <a:r>
              <a:rPr lang="en-US" sz="3200" b="0" baseline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 Current</a:t>
            </a:r>
            <a:r>
              <a:rPr lang="en-US" sz="3200" b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 in</a:t>
            </a:r>
            <a:r>
              <a:rPr lang="en-US" sz="3200" b="0" baseline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0.25 mA steps to therapeutic range (1.5 - 2.25 mA) as quickly as tolerable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Normal Mode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Magnet Mode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AutoStim</a:t>
            </a:r>
            <a:r>
              <a:rPr lang="en-US" b="1" dirty="0">
                <a:solidFill>
                  <a:srgbClr val="0000FF"/>
                </a:solidFill>
              </a:rPr>
              <a:t> Mode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2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FIRST GOAL: Ramp Output Current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90671" cy="43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5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429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Getting comfortable with VNS Programming</vt:lpstr>
      <vt:lpstr>First Clinic Visit</vt:lpstr>
      <vt:lpstr>Typical Clinic Visit</vt:lpstr>
      <vt:lpstr>Dosing Parameters</vt:lpstr>
      <vt:lpstr>FIRST GOAL: Ramp Output Current</vt:lpstr>
      <vt:lpstr>Normal Mode</vt:lpstr>
      <vt:lpstr>Magnet Mode</vt:lpstr>
      <vt:lpstr>AutoStim Mode</vt:lpstr>
      <vt:lpstr>FIRST GOAL: Ramp Output Current</vt:lpstr>
      <vt:lpstr>Managing Stimulation Side Effects</vt:lpstr>
      <vt:lpstr>SECOND GOAL: Maximize AutoStims</vt:lpstr>
      <vt:lpstr>Tachycardia Detection</vt:lpstr>
      <vt:lpstr>Verify Heartbeat</vt:lpstr>
      <vt:lpstr>Managing AutoStim-Related Side Effects</vt:lpstr>
      <vt:lpstr>THIRD GOAL: Ramp Duty Cycle</vt:lpstr>
      <vt:lpstr>Dosing Parameters</vt:lpstr>
      <vt:lpstr>THIRD GOAL: Ramp Duty Cycle</vt:lpstr>
      <vt:lpstr>THIRD GOAL: Ramp Duty Cycle</vt:lpstr>
      <vt:lpstr>Verify by Interrogating AGAIN</vt:lpstr>
      <vt:lpstr>Personal Notes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comfortable with VNS Programming</dc:title>
  <dc:creator>Maa, Edward</dc:creator>
  <cp:lastModifiedBy>Scorzato, Kelly</cp:lastModifiedBy>
  <cp:revision>18</cp:revision>
  <dcterms:created xsi:type="dcterms:W3CDTF">2017-08-09T03:07:00Z</dcterms:created>
  <dcterms:modified xsi:type="dcterms:W3CDTF">2019-07-31T20:46:45Z</dcterms:modified>
</cp:coreProperties>
</file>